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55" r:id="rId2"/>
  </p:sldMasterIdLst>
  <p:notesMasterIdLst>
    <p:notesMasterId r:id="rId74"/>
  </p:notesMasterIdLst>
  <p:handoutMasterIdLst>
    <p:handoutMasterId r:id="rId75"/>
  </p:handoutMasterIdLst>
  <p:sldIdLst>
    <p:sldId id="262" r:id="rId3"/>
    <p:sldId id="1058" r:id="rId4"/>
    <p:sldId id="263" r:id="rId5"/>
    <p:sldId id="264" r:id="rId6"/>
    <p:sldId id="265" r:id="rId7"/>
    <p:sldId id="1087" r:id="rId8"/>
    <p:sldId id="266" r:id="rId9"/>
    <p:sldId id="1088" r:id="rId10"/>
    <p:sldId id="267" r:id="rId11"/>
    <p:sldId id="1089" r:id="rId12"/>
    <p:sldId id="268" r:id="rId13"/>
    <p:sldId id="1090" r:id="rId14"/>
    <p:sldId id="269" r:id="rId15"/>
    <p:sldId id="1072" r:id="rId16"/>
    <p:sldId id="270" r:id="rId17"/>
    <p:sldId id="271" r:id="rId18"/>
    <p:sldId id="1091" r:id="rId19"/>
    <p:sldId id="272" r:id="rId20"/>
    <p:sldId id="1078" r:id="rId21"/>
    <p:sldId id="1079" r:id="rId22"/>
    <p:sldId id="1080" r:id="rId23"/>
    <p:sldId id="273" r:id="rId24"/>
    <p:sldId id="274" r:id="rId25"/>
    <p:sldId id="275" r:id="rId26"/>
    <p:sldId id="1074" r:id="rId27"/>
    <p:sldId id="277" r:id="rId28"/>
    <p:sldId id="278" r:id="rId29"/>
    <p:sldId id="279" r:id="rId30"/>
    <p:sldId id="280" r:id="rId31"/>
    <p:sldId id="1092" r:id="rId32"/>
    <p:sldId id="281" r:id="rId33"/>
    <p:sldId id="1073" r:id="rId34"/>
    <p:sldId id="1093" r:id="rId35"/>
    <p:sldId id="1076" r:id="rId36"/>
    <p:sldId id="1081" r:id="rId37"/>
    <p:sldId id="283" r:id="rId38"/>
    <p:sldId id="284" r:id="rId39"/>
    <p:sldId id="285" r:id="rId40"/>
    <p:sldId id="286" r:id="rId41"/>
    <p:sldId id="287" r:id="rId42"/>
    <p:sldId id="288" r:id="rId43"/>
    <p:sldId id="289" r:id="rId44"/>
    <p:sldId id="290" r:id="rId45"/>
    <p:sldId id="291" r:id="rId46"/>
    <p:sldId id="293" r:id="rId47"/>
    <p:sldId id="294" r:id="rId48"/>
    <p:sldId id="1094" r:id="rId49"/>
    <p:sldId id="295" r:id="rId50"/>
    <p:sldId id="296" r:id="rId51"/>
    <p:sldId id="297" r:id="rId52"/>
    <p:sldId id="298" r:id="rId53"/>
    <p:sldId id="1095" r:id="rId54"/>
    <p:sldId id="1096" r:id="rId55"/>
    <p:sldId id="299" r:id="rId56"/>
    <p:sldId id="300" r:id="rId57"/>
    <p:sldId id="301" r:id="rId58"/>
    <p:sldId id="302" r:id="rId59"/>
    <p:sldId id="303" r:id="rId60"/>
    <p:sldId id="304" r:id="rId61"/>
    <p:sldId id="305" r:id="rId62"/>
    <p:sldId id="306" r:id="rId63"/>
    <p:sldId id="307" r:id="rId64"/>
    <p:sldId id="1098" r:id="rId65"/>
    <p:sldId id="308" r:id="rId66"/>
    <p:sldId id="1082" r:id="rId67"/>
    <p:sldId id="310" r:id="rId68"/>
    <p:sldId id="1099" r:id="rId69"/>
    <p:sldId id="1100" r:id="rId70"/>
    <p:sldId id="1101" r:id="rId71"/>
    <p:sldId id="312" r:id="rId72"/>
    <p:sldId id="313" r:id="rId73"/>
  </p:sldIdLst>
  <p:sldSz cx="9144000" cy="5143500" type="screen16x9"/>
  <p:notesSz cx="5143500" cy="9144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ne Gibbons -X (jagibbon - UNICON INC at Cisco)" initials="JGX(UIaC" lastIdx="1" clrIdx="0">
    <p:extLst>
      <p:ext uri="{19B8F6BF-5375-455C-9EA6-DF929625EA0E}">
        <p15:presenceInfo xmlns:p15="http://schemas.microsoft.com/office/powerpoint/2012/main" userId="S::jagibbon@cisco.com::6c22a3d5-1ec6-41bb-bccc-597d33cd3bb7"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894" autoAdjust="0"/>
    <p:restoredTop sz="76250" autoAdjust="0"/>
  </p:normalViewPr>
  <p:slideViewPr>
    <p:cSldViewPr snapToGrid="0" snapToObjects="1">
      <p:cViewPr varScale="1">
        <p:scale>
          <a:sx n="67" d="100"/>
          <a:sy n="67" d="100"/>
        </p:scale>
        <p:origin x="1476" y="66"/>
      </p:cViewPr>
      <p:guideLst/>
    </p:cSldViewPr>
  </p:slideViewPr>
  <p:notesTextViewPr>
    <p:cViewPr>
      <p:scale>
        <a:sx n="1" d="1"/>
        <a:sy n="1" d="1"/>
      </p:scale>
      <p:origin x="0" y="0"/>
    </p:cViewPr>
  </p:notesTextViewPr>
  <p:notesViewPr>
    <p:cSldViewPr snapToGrid="0" snapToObjects="1">
      <p:cViewPr varScale="1">
        <p:scale>
          <a:sx n="51" d="100"/>
          <a:sy n="51" d="100"/>
        </p:scale>
        <p:origin x="2968" y="28"/>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16" Type="http://schemas.openxmlformats.org/officeDocument/2006/relationships/slide" Target="slides/slide1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74" Type="http://schemas.openxmlformats.org/officeDocument/2006/relationships/notesMaster" Target="notesMasters/notesMaster1.xml"/><Relationship Id="rId79" Type="http://schemas.openxmlformats.org/officeDocument/2006/relationships/theme" Target="theme/theme1.xml"/><Relationship Id="rId5" Type="http://schemas.openxmlformats.org/officeDocument/2006/relationships/slide" Target="slides/slide3.xml"/><Relationship Id="rId61" Type="http://schemas.openxmlformats.org/officeDocument/2006/relationships/slide" Target="slides/slide59.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77"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80" Type="http://schemas.openxmlformats.org/officeDocument/2006/relationships/tableStyles" Target="tableStyle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commentAuthors" Target="commentAuthors.xml"/><Relationship Id="rId7" Type="http://schemas.openxmlformats.org/officeDocument/2006/relationships/slide" Target="slides/slide5.xml"/><Relationship Id="rId71" Type="http://schemas.openxmlformats.org/officeDocument/2006/relationships/slide" Target="slides/slide69.xml"/><Relationship Id="rId2" Type="http://schemas.openxmlformats.org/officeDocument/2006/relationships/slideMaster" Target="slideMasters/slideMaster2.xml"/><Relationship Id="rId29" Type="http://schemas.openxmlformats.org/officeDocument/2006/relationships/slide" Target="slides/slide2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47092E6-3EA0-4111-B181-C8760F636FD7}"/>
              </a:ext>
            </a:extLst>
          </p:cNvPr>
          <p:cNvSpPr>
            <a:spLocks noGrp="1"/>
          </p:cNvSpPr>
          <p:nvPr>
            <p:ph type="hdr" sz="quarter"/>
          </p:nvPr>
        </p:nvSpPr>
        <p:spPr>
          <a:xfrm>
            <a:off x="0" y="0"/>
            <a:ext cx="222885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E7E44BB5-D272-4290-8539-C50F3B771E9A}"/>
              </a:ext>
            </a:extLst>
          </p:cNvPr>
          <p:cNvSpPr>
            <a:spLocks noGrp="1"/>
          </p:cNvSpPr>
          <p:nvPr>
            <p:ph type="dt" sz="quarter" idx="1"/>
          </p:nvPr>
        </p:nvSpPr>
        <p:spPr>
          <a:xfrm>
            <a:off x="2913063" y="0"/>
            <a:ext cx="2228850" cy="458788"/>
          </a:xfrm>
          <a:prstGeom prst="rect">
            <a:avLst/>
          </a:prstGeom>
        </p:spPr>
        <p:txBody>
          <a:bodyPr vert="horz" lIns="91440" tIns="45720" rIns="91440" bIns="45720" rtlCol="0"/>
          <a:lstStyle>
            <a:lvl1pPr algn="r">
              <a:defRPr sz="1200"/>
            </a:lvl1pPr>
          </a:lstStyle>
          <a:p>
            <a:fld id="{B5778537-B6DA-49C2-8D44-F4387AE0275A}" type="datetimeFigureOut">
              <a:rPr lang="en-US" smtClean="0"/>
              <a:t>7/8/2022</a:t>
            </a:fld>
            <a:endParaRPr lang="en-US"/>
          </a:p>
        </p:txBody>
      </p:sp>
      <p:sp>
        <p:nvSpPr>
          <p:cNvPr id="4" name="Footer Placeholder 3">
            <a:extLst>
              <a:ext uri="{FF2B5EF4-FFF2-40B4-BE49-F238E27FC236}">
                <a16:creationId xmlns:a16="http://schemas.microsoft.com/office/drawing/2014/main" id="{E15314A0-5DB9-47A7-98BB-5C3C29E0DD67}"/>
              </a:ext>
            </a:extLst>
          </p:cNvPr>
          <p:cNvSpPr>
            <a:spLocks noGrp="1"/>
          </p:cNvSpPr>
          <p:nvPr>
            <p:ph type="ftr" sz="quarter" idx="2"/>
          </p:nvPr>
        </p:nvSpPr>
        <p:spPr>
          <a:xfrm>
            <a:off x="0" y="8685213"/>
            <a:ext cx="222885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7E5CF247-3C17-4ED9-BA06-2FC5374B9F3E}"/>
              </a:ext>
            </a:extLst>
          </p:cNvPr>
          <p:cNvSpPr>
            <a:spLocks noGrp="1"/>
          </p:cNvSpPr>
          <p:nvPr>
            <p:ph type="sldNum" sz="quarter" idx="3"/>
          </p:nvPr>
        </p:nvSpPr>
        <p:spPr>
          <a:xfrm>
            <a:off x="2913063" y="8685213"/>
            <a:ext cx="2228850" cy="458787"/>
          </a:xfrm>
          <a:prstGeom prst="rect">
            <a:avLst/>
          </a:prstGeom>
        </p:spPr>
        <p:txBody>
          <a:bodyPr vert="horz" lIns="91440" tIns="45720" rIns="91440" bIns="45720" rtlCol="0" anchor="b"/>
          <a:lstStyle>
            <a:lvl1pPr algn="r">
              <a:defRPr sz="1200"/>
            </a:lvl1pPr>
          </a:lstStyle>
          <a:p>
            <a:fld id="{7323A38B-C508-442E-91DB-69DC629AA253}" type="slidenum">
              <a:rPr lang="en-US" smtClean="0"/>
              <a:t>‹#›</a:t>
            </a:fld>
            <a:endParaRPr lang="en-US"/>
          </a:p>
        </p:txBody>
      </p:sp>
    </p:spTree>
    <p:extLst>
      <p:ext uri="{BB962C8B-B14F-4D97-AF65-F5344CB8AC3E}">
        <p14:creationId xmlns:p14="http://schemas.microsoft.com/office/powerpoint/2010/main" val="322221031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740539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Networking Security (NETSEC)
Module 6: 6: Device Monitoring and Management
</a:t>
            </a:r>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6.1: Secure Cisco IOS Image and Configuration Files
6.1.4: Configuring Secure Copy
</a:t>
            </a:r>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dirty="0"/>
          </a:p>
        </p:txBody>
      </p:sp>
    </p:spTree>
    <p:extLst>
      <p:ext uri="{BB962C8B-B14F-4D97-AF65-F5344CB8AC3E}">
        <p14:creationId xmlns:p14="http://schemas.microsoft.com/office/powerpoint/2010/main" val="15294036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6.1: Secure Cisco IOS Image and Configuration Files
6.1.5: Recovering a Router Password
</a:t>
            </a:r>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6.1: Secure Cisco IOS Image and Configuration Files
6.1.6: Password Recovery 
</a:t>
            </a:r>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dirty="0"/>
          </a:p>
        </p:txBody>
      </p:sp>
    </p:spTree>
    <p:extLst>
      <p:ext uri="{BB962C8B-B14F-4D97-AF65-F5344CB8AC3E}">
        <p14:creationId xmlns:p14="http://schemas.microsoft.com/office/powerpoint/2010/main" val="35185107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6.1: Secure Cisco IOS Image and Configuration Files
6.1.6: Password Recovery 
</a:t>
            </a:r>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6.2: Lock Down a Router Using AutoSecure
</a:t>
            </a:r>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6.2: Lock Down a Router Using AutoSecure
6.2.1: Discovery Protocols CDP and LLDP
</a:t>
            </a:r>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6.2: Lock Down a Router Using AutoSecure
6.2.1: Discovery Protocols CDP and LLDP
</a:t>
            </a:r>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dirty="0"/>
          </a:p>
        </p:txBody>
      </p:sp>
    </p:spTree>
    <p:extLst>
      <p:ext uri="{BB962C8B-B14F-4D97-AF65-F5344CB8AC3E}">
        <p14:creationId xmlns:p14="http://schemas.microsoft.com/office/powerpoint/2010/main" val="222938064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6.2: Lock Down a Router Using AutoSecure
6.2.2: Settings for Protocols and Services
</a:t>
            </a:r>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6.2: Lock Down a Router Using AutoSecure
6.2.2: Settings for Protocols and Services
</a:t>
            </a:r>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dirty="0"/>
          </a:p>
        </p:txBody>
      </p:sp>
    </p:spTree>
    <p:extLst>
      <p:ext uri="{BB962C8B-B14F-4D97-AF65-F5344CB8AC3E}">
        <p14:creationId xmlns:p14="http://schemas.microsoft.com/office/powerpoint/2010/main" val="17341682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11"/>
          <p:cNvSpPr txBox="1">
            <a:spLocks noGrp="1" noChangeArrowheads="1"/>
          </p:cNvSpPr>
          <p:nvPr/>
        </p:nvSpPr>
        <p:spPr bwMode="auto">
          <a:xfrm>
            <a:off x="5929313" y="8680450"/>
            <a:ext cx="812800"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819" tIns="0" rIns="18819" bIns="0" anchor="b"/>
          <a:lstStyle>
            <a:lvl1pPr defTabSz="903288" eaLnBrk="0" hangingPunct="0">
              <a:defRPr sz="2400" b="1">
                <a:solidFill>
                  <a:schemeClr val="tx1"/>
                </a:solidFill>
                <a:latin typeface="Arial" charset="0"/>
                <a:cs typeface="Arial" charset="0"/>
              </a:defRPr>
            </a:lvl1pPr>
            <a:lvl2pPr marL="742950" indent="-285750" defTabSz="903288" eaLnBrk="0" hangingPunct="0">
              <a:defRPr sz="2400" b="1">
                <a:solidFill>
                  <a:schemeClr val="tx1"/>
                </a:solidFill>
                <a:latin typeface="Arial" charset="0"/>
                <a:cs typeface="Arial" charset="0"/>
              </a:defRPr>
            </a:lvl2pPr>
            <a:lvl3pPr marL="1143000" indent="-228600" defTabSz="903288" eaLnBrk="0" hangingPunct="0">
              <a:defRPr sz="2400" b="1">
                <a:solidFill>
                  <a:schemeClr val="tx1"/>
                </a:solidFill>
                <a:latin typeface="Arial" charset="0"/>
                <a:cs typeface="Arial" charset="0"/>
              </a:defRPr>
            </a:lvl3pPr>
            <a:lvl4pPr marL="1600200" indent="-228600" defTabSz="903288" eaLnBrk="0" hangingPunct="0">
              <a:defRPr sz="2400" b="1">
                <a:solidFill>
                  <a:schemeClr val="tx1"/>
                </a:solidFill>
                <a:latin typeface="Arial" charset="0"/>
                <a:cs typeface="Arial" charset="0"/>
              </a:defRPr>
            </a:lvl4pPr>
            <a:lvl5pPr marL="2057400" indent="-228600" defTabSz="903288" eaLnBrk="0" hangingPunct="0">
              <a:defRPr sz="2400" b="1">
                <a:solidFill>
                  <a:schemeClr val="tx1"/>
                </a:solidFill>
                <a:latin typeface="Arial" charset="0"/>
                <a:cs typeface="Arial" charset="0"/>
              </a:defRPr>
            </a:lvl5pPr>
            <a:lvl6pPr marL="2514600" indent="-228600" defTabSz="903288" eaLnBrk="0" fontAlgn="base" hangingPunct="0">
              <a:spcBef>
                <a:spcPct val="0"/>
              </a:spcBef>
              <a:spcAft>
                <a:spcPct val="0"/>
              </a:spcAft>
              <a:defRPr sz="2400" b="1">
                <a:solidFill>
                  <a:schemeClr val="tx1"/>
                </a:solidFill>
                <a:latin typeface="Arial" charset="0"/>
                <a:cs typeface="Arial" charset="0"/>
              </a:defRPr>
            </a:lvl6pPr>
            <a:lvl7pPr marL="2971800" indent="-228600" defTabSz="903288" eaLnBrk="0" fontAlgn="base" hangingPunct="0">
              <a:spcBef>
                <a:spcPct val="0"/>
              </a:spcBef>
              <a:spcAft>
                <a:spcPct val="0"/>
              </a:spcAft>
              <a:defRPr sz="2400" b="1">
                <a:solidFill>
                  <a:schemeClr val="tx1"/>
                </a:solidFill>
                <a:latin typeface="Arial" charset="0"/>
                <a:cs typeface="Arial" charset="0"/>
              </a:defRPr>
            </a:lvl7pPr>
            <a:lvl8pPr marL="3429000" indent="-228600" defTabSz="903288" eaLnBrk="0" fontAlgn="base" hangingPunct="0">
              <a:spcBef>
                <a:spcPct val="0"/>
              </a:spcBef>
              <a:spcAft>
                <a:spcPct val="0"/>
              </a:spcAft>
              <a:defRPr sz="2400" b="1">
                <a:solidFill>
                  <a:schemeClr val="tx1"/>
                </a:solidFill>
                <a:latin typeface="Arial" charset="0"/>
                <a:cs typeface="Arial" charset="0"/>
              </a:defRPr>
            </a:lvl8pPr>
            <a:lvl9pPr marL="3886200" indent="-228600" defTabSz="903288" eaLnBrk="0" fontAlgn="base" hangingPunct="0">
              <a:spcBef>
                <a:spcPct val="0"/>
              </a:spcBef>
              <a:spcAft>
                <a:spcPct val="0"/>
              </a:spcAft>
              <a:defRPr sz="2400" b="1">
                <a:solidFill>
                  <a:schemeClr val="tx1"/>
                </a:solidFill>
                <a:latin typeface="Arial" charset="0"/>
                <a:cs typeface="Arial" charset="0"/>
              </a:defRPr>
            </a:lvl9pPr>
          </a:lstStyle>
          <a:p>
            <a:pPr marL="0" marR="0" lvl="0" indent="0" algn="r" defTabSz="903288" rtl="0" eaLnBrk="0" fontAlgn="base" latinLnBrk="0" hangingPunct="0">
              <a:lnSpc>
                <a:spcPct val="100000"/>
              </a:lnSpc>
              <a:spcBef>
                <a:spcPct val="0"/>
              </a:spcBef>
              <a:spcAft>
                <a:spcPct val="0"/>
              </a:spcAft>
              <a:buClrTx/>
              <a:buSzTx/>
              <a:buFontTx/>
              <a:buNone/>
              <a:tabLst/>
              <a:defRPr/>
            </a:pPr>
            <a:fld id="{7C839C26-801B-42B6-A101-60F37FE2B0A8}" type="slidenum">
              <a:rPr kumimoji="0" lang="en-US" sz="800" b="0" i="0" u="none" strike="noStrike" kern="1200" cap="none" spc="0" normalizeH="0" baseline="0" noProof="0">
                <a:ln>
                  <a:noFill/>
                </a:ln>
                <a:solidFill>
                  <a:prstClr val="black"/>
                </a:solidFill>
                <a:effectLst/>
                <a:uLnTx/>
                <a:uFillTx/>
                <a:latin typeface="Arial" charset="0"/>
                <a:ea typeface="ＭＳ Ｐゴシック" pitchFamily="34" charset="-128"/>
                <a:cs typeface="Arial" charset="0"/>
              </a:rPr>
              <a:pPr marL="0" marR="0" lvl="0" indent="0" algn="r" defTabSz="903288" rtl="0" eaLnBrk="0" fontAlgn="base" latinLnBrk="0" hangingPunct="0">
                <a:lnSpc>
                  <a:spcPct val="100000"/>
                </a:lnSpc>
                <a:spcBef>
                  <a:spcPct val="0"/>
                </a:spcBef>
                <a:spcAft>
                  <a:spcPct val="0"/>
                </a:spcAft>
                <a:buClrTx/>
                <a:buSzTx/>
                <a:buFontTx/>
                <a:buNone/>
                <a:tabLst/>
                <a:defRPr/>
              </a:pPr>
              <a:t>2</a:t>
            </a:fld>
            <a:endParaRPr kumimoji="0" lang="en-US" sz="800" b="0" i="0" u="none" strike="noStrike" kern="1200" cap="none" spc="0" normalizeH="0" baseline="0" noProof="0" dirty="0">
              <a:ln>
                <a:noFill/>
              </a:ln>
              <a:solidFill>
                <a:prstClr val="black"/>
              </a:solidFill>
              <a:effectLst/>
              <a:uLnTx/>
              <a:uFillTx/>
              <a:latin typeface="Arial" charset="0"/>
              <a:ea typeface="ＭＳ Ｐゴシック" pitchFamily="34" charset="-128"/>
              <a:cs typeface="Arial" charset="0"/>
            </a:endParaRPr>
          </a:p>
        </p:txBody>
      </p:sp>
      <p:sp>
        <p:nvSpPr>
          <p:cNvPr id="18435" name="Rectangle 2"/>
          <p:cNvSpPr>
            <a:spLocks noGrp="1" noRot="1" noChangeAspect="1" noChangeArrowheads="1" noTextEdit="1"/>
          </p:cNvSpPr>
          <p:nvPr>
            <p:ph type="sldImg"/>
          </p:nvPr>
        </p:nvSpPr>
        <p:spPr>
          <a:ln/>
        </p:spPr>
      </p:sp>
      <p:sp>
        <p:nvSpPr>
          <p:cNvPr id="1843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buFontTx/>
              <a:buNone/>
            </a:pPr>
            <a:endParaRPr lang="en-GB" dirty="0"/>
          </a:p>
        </p:txBody>
      </p:sp>
    </p:spTree>
    <p:extLst>
      <p:ext uri="{BB962C8B-B14F-4D97-AF65-F5344CB8AC3E}">
        <p14:creationId xmlns:p14="http://schemas.microsoft.com/office/powerpoint/2010/main" val="308089161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6.2: Lock Down a Router Using AutoSecure
6.2.2: Settings for Protocols and Services
</a:t>
            </a:r>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dirty="0"/>
          </a:p>
        </p:txBody>
      </p:sp>
    </p:spTree>
    <p:extLst>
      <p:ext uri="{BB962C8B-B14F-4D97-AF65-F5344CB8AC3E}">
        <p14:creationId xmlns:p14="http://schemas.microsoft.com/office/powerpoint/2010/main" val="318612045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6.2: Lock Down a Router Using AutoSecure
6.2.2: Settings for Protocols and Services
</a:t>
            </a:r>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dirty="0"/>
          </a:p>
        </p:txBody>
      </p:sp>
    </p:spTree>
    <p:extLst>
      <p:ext uri="{BB962C8B-B14F-4D97-AF65-F5344CB8AC3E}">
        <p14:creationId xmlns:p14="http://schemas.microsoft.com/office/powerpoint/2010/main" val="65734594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6.2: Lock Down a Router Using AutoSecure
6.2.3: Cisco AutoSecure
</a:t>
            </a:r>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6.2: Lock Down a Router Using AutoSecure
6.2.4: Using the Cisco AutoSecure Feature
</a:t>
            </a:r>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6.2: Lock Down a Router Using AutoSecure
6.2.5: Using the auto secure Command</a:t>
            </a:r>
          </a:p>
          <a:p>
            <a:r>
              <a:rPr lang="en-US" dirty="0"/>
              <a:t>6.2.6: Syntax Checker - Using the auto secure Command
</a:t>
            </a:r>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6.3: Routing Protocol Authentication
</a:t>
            </a:r>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6.3: Routing Protocol Authentication
6.3.1: Dynamic Routing Protocols
</a:t>
            </a:r>
          </a:p>
        </p:txBody>
      </p:sp>
      <p:sp>
        <p:nvSpPr>
          <p:cNvPr id="4" name="Slide Number Placeholder 3"/>
          <p:cNvSpPr>
            <a:spLocks noGrp="1"/>
          </p:cNvSpPr>
          <p:nvPr>
            <p:ph type="sldNum" sz="quarter" idx="10"/>
          </p:nvPr>
        </p:nvSpPr>
        <p:spPr/>
        <p:txBody>
          <a:bodyPr/>
          <a:lstStyle/>
          <a:p>
            <a:fld id="{F7021451-1387-4CA6-816F-3879F97B5CBC}" type="slidenum">
              <a:rPr lang="en-US"/>
              <a:t>27</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6.3: Routing Protocol Authentication
6.3.2: Routing Protocol Spoofing
</a:t>
            </a:r>
          </a:p>
        </p:txBody>
      </p:sp>
      <p:sp>
        <p:nvSpPr>
          <p:cNvPr id="4" name="Slide Number Placeholder 3"/>
          <p:cNvSpPr>
            <a:spLocks noGrp="1"/>
          </p:cNvSpPr>
          <p:nvPr>
            <p:ph type="sldNum" sz="quarter" idx="10"/>
          </p:nvPr>
        </p:nvSpPr>
        <p:spPr/>
        <p:txBody>
          <a:bodyPr/>
          <a:lstStyle/>
          <a:p>
            <a:fld id="{F7021451-1387-4CA6-816F-3879F97B5CBC}" type="slidenum">
              <a:rPr lang="en-US"/>
              <a:t>28</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6.3: Routing Protocol Authentication
6.3.3: OSPF MD5 Routing Protocol Authentication
</a:t>
            </a:r>
          </a:p>
        </p:txBody>
      </p:sp>
      <p:sp>
        <p:nvSpPr>
          <p:cNvPr id="4" name="Slide Number Placeholder 3"/>
          <p:cNvSpPr>
            <a:spLocks noGrp="1"/>
          </p:cNvSpPr>
          <p:nvPr>
            <p:ph type="sldNum" sz="quarter" idx="10"/>
          </p:nvPr>
        </p:nvSpPr>
        <p:spPr/>
        <p:txBody>
          <a:bodyPr/>
          <a:lstStyle/>
          <a:p>
            <a:fld id="{F7021451-1387-4CA6-816F-3879F97B5CBC}" type="slidenum">
              <a:rPr lang="en-US"/>
              <a:t>29</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6.3: Routing Protocol Authentication
6.3.3: OSPF MD5 Routing Protocol Authentication
</a:t>
            </a:r>
          </a:p>
        </p:txBody>
      </p:sp>
      <p:sp>
        <p:nvSpPr>
          <p:cNvPr id="4" name="Slide Number Placeholder 3"/>
          <p:cNvSpPr>
            <a:spLocks noGrp="1"/>
          </p:cNvSpPr>
          <p:nvPr>
            <p:ph type="sldNum" sz="quarter" idx="10"/>
          </p:nvPr>
        </p:nvSpPr>
        <p:spPr/>
        <p:txBody>
          <a:bodyPr/>
          <a:lstStyle/>
          <a:p>
            <a:fld id="{F7021451-1387-4CA6-816F-3879F97B5CBC}" type="slidenum">
              <a:rPr lang="en-US"/>
              <a:t>30</a:t>
            </a:fld>
            <a:endParaRPr lang="en-US" dirty="0"/>
          </a:p>
        </p:txBody>
      </p:sp>
    </p:spTree>
    <p:extLst>
      <p:ext uri="{BB962C8B-B14F-4D97-AF65-F5344CB8AC3E}">
        <p14:creationId xmlns:p14="http://schemas.microsoft.com/office/powerpoint/2010/main" val="9510492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6.1: Secure Cisco IOS Image and Configuration Files
</a:t>
            </a:r>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6.3: Routing Protocol Authentication
6.3.4: OSPF SHA Routing Protocol Authentication 
</a:t>
            </a:r>
          </a:p>
        </p:txBody>
      </p:sp>
      <p:sp>
        <p:nvSpPr>
          <p:cNvPr id="4" name="Slide Number Placeholder 3"/>
          <p:cNvSpPr>
            <a:spLocks noGrp="1"/>
          </p:cNvSpPr>
          <p:nvPr>
            <p:ph type="sldNum" sz="quarter" idx="10"/>
          </p:nvPr>
        </p:nvSpPr>
        <p:spPr/>
        <p:txBody>
          <a:bodyPr/>
          <a:lstStyle/>
          <a:p>
            <a:fld id="{F7021451-1387-4CA6-816F-3879F97B5CBC}" type="slidenum">
              <a:rPr lang="en-US"/>
              <a:t>31</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6.3: Routing Protocol Authentication
6.3.4: OSPF SHA Routing Protocol Authentication 
6.3.5: Syntax Checker- OSPF SHA Routing Protocol Authentication 
</a:t>
            </a:r>
          </a:p>
        </p:txBody>
      </p:sp>
      <p:sp>
        <p:nvSpPr>
          <p:cNvPr id="4" name="Slide Number Placeholder 3"/>
          <p:cNvSpPr>
            <a:spLocks noGrp="1"/>
          </p:cNvSpPr>
          <p:nvPr>
            <p:ph type="sldNum" sz="quarter" idx="10"/>
          </p:nvPr>
        </p:nvSpPr>
        <p:spPr/>
        <p:txBody>
          <a:bodyPr/>
          <a:lstStyle/>
          <a:p>
            <a:fld id="{F7021451-1387-4CA6-816F-3879F97B5CBC}" type="slidenum">
              <a:rPr lang="en-US"/>
              <a:t>32</a:t>
            </a:fld>
            <a:endParaRPr lang="en-US" dirty="0"/>
          </a:p>
        </p:txBody>
      </p:sp>
    </p:spTree>
    <p:extLst>
      <p:ext uri="{BB962C8B-B14F-4D97-AF65-F5344CB8AC3E}">
        <p14:creationId xmlns:p14="http://schemas.microsoft.com/office/powerpoint/2010/main" val="57987349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6.3: Routing Protocol Authentication
6.3.4: OSPF SHA Routing Protocol Authentication 
6.3.5: Syntax Checker- OSPF SHA Routing Protocol Authentication 
</a:t>
            </a:r>
          </a:p>
        </p:txBody>
      </p:sp>
      <p:sp>
        <p:nvSpPr>
          <p:cNvPr id="4" name="Slide Number Placeholder 3"/>
          <p:cNvSpPr>
            <a:spLocks noGrp="1"/>
          </p:cNvSpPr>
          <p:nvPr>
            <p:ph type="sldNum" sz="quarter" idx="10"/>
          </p:nvPr>
        </p:nvSpPr>
        <p:spPr/>
        <p:txBody>
          <a:bodyPr/>
          <a:lstStyle/>
          <a:p>
            <a:fld id="{F7021451-1387-4CA6-816F-3879F97B5CBC}" type="slidenum">
              <a:rPr lang="en-US"/>
              <a:t>33</a:t>
            </a:fld>
            <a:endParaRPr lang="en-US" dirty="0"/>
          </a:p>
        </p:txBody>
      </p:sp>
    </p:spTree>
    <p:extLst>
      <p:ext uri="{BB962C8B-B14F-4D97-AF65-F5344CB8AC3E}">
        <p14:creationId xmlns:p14="http://schemas.microsoft.com/office/powerpoint/2010/main" val="107159883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6.3: Routing Protocol Authentication
6.3.6 - Lab
</a:t>
            </a:r>
          </a:p>
        </p:txBody>
      </p:sp>
      <p:sp>
        <p:nvSpPr>
          <p:cNvPr id="4" name="Slide Number Placeholder 3"/>
          <p:cNvSpPr>
            <a:spLocks noGrp="1"/>
          </p:cNvSpPr>
          <p:nvPr>
            <p:ph type="sldNum" sz="quarter" idx="10"/>
          </p:nvPr>
        </p:nvSpPr>
        <p:spPr/>
        <p:txBody>
          <a:bodyPr/>
          <a:lstStyle/>
          <a:p>
            <a:fld id="{F7021451-1387-4CA6-816F-3879F97B5CBC}" type="slidenum">
              <a:rPr lang="en-US"/>
              <a:t>34</a:t>
            </a:fld>
            <a:endParaRPr lang="en-US" dirty="0"/>
          </a:p>
        </p:txBody>
      </p:sp>
    </p:spTree>
    <p:extLst>
      <p:ext uri="{BB962C8B-B14F-4D97-AF65-F5344CB8AC3E}">
        <p14:creationId xmlns:p14="http://schemas.microsoft.com/office/powerpoint/2010/main" val="246136619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Managements
6.3: Routing Protocol Authentication
6.3.7 PT-Configure OSPF Authentication
</a:t>
            </a:r>
          </a:p>
        </p:txBody>
      </p:sp>
      <p:sp>
        <p:nvSpPr>
          <p:cNvPr id="4" name="Slide Number Placeholder 3"/>
          <p:cNvSpPr>
            <a:spLocks noGrp="1"/>
          </p:cNvSpPr>
          <p:nvPr>
            <p:ph type="sldNum" sz="quarter" idx="10"/>
          </p:nvPr>
        </p:nvSpPr>
        <p:spPr/>
        <p:txBody>
          <a:bodyPr/>
          <a:lstStyle/>
          <a:p>
            <a:fld id="{F7021451-1387-4CA6-816F-3879F97B5CBC}" type="slidenum">
              <a:rPr lang="en-US"/>
              <a:t>35</a:t>
            </a:fld>
            <a:endParaRPr lang="en-US" dirty="0"/>
          </a:p>
        </p:txBody>
      </p:sp>
    </p:spTree>
    <p:extLst>
      <p:ext uri="{BB962C8B-B14F-4D97-AF65-F5344CB8AC3E}">
        <p14:creationId xmlns:p14="http://schemas.microsoft.com/office/powerpoint/2010/main" val="159997829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6.4: Secure Management and Reporting
</a:t>
            </a:r>
          </a:p>
        </p:txBody>
      </p:sp>
      <p:sp>
        <p:nvSpPr>
          <p:cNvPr id="4" name="Slide Number Placeholder 3"/>
          <p:cNvSpPr>
            <a:spLocks noGrp="1"/>
          </p:cNvSpPr>
          <p:nvPr>
            <p:ph type="sldNum" sz="quarter" idx="10"/>
          </p:nvPr>
        </p:nvSpPr>
        <p:spPr/>
        <p:txBody>
          <a:bodyPr/>
          <a:lstStyle/>
          <a:p>
            <a:fld id="{F7021451-1387-4CA6-816F-3879F97B5CBC}" type="slidenum">
              <a:rPr lang="en-US"/>
              <a:t>36</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6.4: Secure Management and Reporting
6.4.1: Determining the Type of Management Access
</a:t>
            </a:r>
          </a:p>
        </p:txBody>
      </p:sp>
      <p:sp>
        <p:nvSpPr>
          <p:cNvPr id="4" name="Slide Number Placeholder 3"/>
          <p:cNvSpPr>
            <a:spLocks noGrp="1"/>
          </p:cNvSpPr>
          <p:nvPr>
            <p:ph type="sldNum" sz="quarter" idx="10"/>
          </p:nvPr>
        </p:nvSpPr>
        <p:spPr/>
        <p:txBody>
          <a:bodyPr/>
          <a:lstStyle/>
          <a:p>
            <a:fld id="{F7021451-1387-4CA6-816F-3879F97B5CBC}" type="slidenum">
              <a:rPr lang="en-US"/>
              <a:t>37</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6.4: Secure Management and Reporting
6.4.2: Out-of-Band and In-Band Access
</a:t>
            </a:r>
          </a:p>
        </p:txBody>
      </p:sp>
      <p:sp>
        <p:nvSpPr>
          <p:cNvPr id="4" name="Slide Number Placeholder 3"/>
          <p:cNvSpPr>
            <a:spLocks noGrp="1"/>
          </p:cNvSpPr>
          <p:nvPr>
            <p:ph type="sldNum" sz="quarter" idx="10"/>
          </p:nvPr>
        </p:nvSpPr>
        <p:spPr/>
        <p:txBody>
          <a:bodyPr/>
          <a:lstStyle/>
          <a:p>
            <a:fld id="{F7021451-1387-4CA6-816F-3879F97B5CBC}" type="slidenum">
              <a:rPr lang="en-US"/>
              <a:t>38</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6.5: Network Security Using Syslog
</a:t>
            </a:r>
          </a:p>
        </p:txBody>
      </p:sp>
      <p:sp>
        <p:nvSpPr>
          <p:cNvPr id="4" name="Slide Number Placeholder 3"/>
          <p:cNvSpPr>
            <a:spLocks noGrp="1"/>
          </p:cNvSpPr>
          <p:nvPr>
            <p:ph type="sldNum" sz="quarter" idx="10"/>
          </p:nvPr>
        </p:nvSpPr>
        <p:spPr/>
        <p:txBody>
          <a:bodyPr/>
          <a:lstStyle/>
          <a:p>
            <a:fld id="{F7021451-1387-4CA6-816F-3879F97B5CBC}" type="slidenum">
              <a:rPr lang="en-US"/>
              <a:t>39</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6.5: Network Security Using Syslog
6.5.1: Introduction to Syslog
</a:t>
            </a:r>
          </a:p>
        </p:txBody>
      </p:sp>
      <p:sp>
        <p:nvSpPr>
          <p:cNvPr id="4" name="Slide Number Placeholder 3"/>
          <p:cNvSpPr>
            <a:spLocks noGrp="1"/>
          </p:cNvSpPr>
          <p:nvPr>
            <p:ph type="sldNum" sz="quarter" idx="10"/>
          </p:nvPr>
        </p:nvSpPr>
        <p:spPr/>
        <p:txBody>
          <a:bodyPr/>
          <a:lstStyle/>
          <a:p>
            <a:fld id="{F7021451-1387-4CA6-816F-3879F97B5CBC}" type="slidenum">
              <a:rPr lang="en-US"/>
              <a:t>40</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6.1: Secure Cisco IOS Image and Configuration Files
6.1.1: Cisco IOS Resilient Configuration Feature
</a:t>
            </a:r>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6.5: Network Security Using Syslog
6.5.2: Syslog Operation
</a:t>
            </a:r>
          </a:p>
        </p:txBody>
      </p:sp>
      <p:sp>
        <p:nvSpPr>
          <p:cNvPr id="4" name="Slide Number Placeholder 3"/>
          <p:cNvSpPr>
            <a:spLocks noGrp="1"/>
          </p:cNvSpPr>
          <p:nvPr>
            <p:ph type="sldNum" sz="quarter" idx="10"/>
          </p:nvPr>
        </p:nvSpPr>
        <p:spPr/>
        <p:txBody>
          <a:bodyPr/>
          <a:lstStyle/>
          <a:p>
            <a:fld id="{F7021451-1387-4CA6-816F-3879F97B5CBC}" type="slidenum">
              <a:rPr lang="en-US"/>
              <a:t>41</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6.5: Network Security Using Syslog
6.5.3: Syslog Message Format
</a:t>
            </a:r>
          </a:p>
        </p:txBody>
      </p:sp>
      <p:sp>
        <p:nvSpPr>
          <p:cNvPr id="4" name="Slide Number Placeholder 3"/>
          <p:cNvSpPr>
            <a:spLocks noGrp="1"/>
          </p:cNvSpPr>
          <p:nvPr>
            <p:ph type="sldNum" sz="quarter" idx="10"/>
          </p:nvPr>
        </p:nvSpPr>
        <p:spPr/>
        <p:txBody>
          <a:bodyPr/>
          <a:lstStyle/>
          <a:p>
            <a:fld id="{F7021451-1387-4CA6-816F-3879F97B5CBC}" type="slidenum">
              <a:rPr lang="en-US"/>
              <a:t>42</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6.5: Network Security Using Syslog
6.5.4: Syslog Facilities
</a:t>
            </a:r>
          </a:p>
        </p:txBody>
      </p:sp>
      <p:sp>
        <p:nvSpPr>
          <p:cNvPr id="4" name="Slide Number Placeholder 3"/>
          <p:cNvSpPr>
            <a:spLocks noGrp="1"/>
          </p:cNvSpPr>
          <p:nvPr>
            <p:ph type="sldNum" sz="quarter" idx="10"/>
          </p:nvPr>
        </p:nvSpPr>
        <p:spPr/>
        <p:txBody>
          <a:bodyPr/>
          <a:lstStyle/>
          <a:p>
            <a:fld id="{F7021451-1387-4CA6-816F-3879F97B5CBC}" type="slidenum">
              <a:rPr lang="en-US"/>
              <a:t>43</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6.5: Network Security Using Syslog
6.5.5: Configure Syslog Timestamps</a:t>
            </a:r>
          </a:p>
          <a:p>
            <a:r>
              <a:rPr lang="en-US" dirty="0"/>
              <a:t>6.5.6: Check Your Understanding - Syslog Operation
</a:t>
            </a:r>
          </a:p>
        </p:txBody>
      </p:sp>
      <p:sp>
        <p:nvSpPr>
          <p:cNvPr id="4" name="Slide Number Placeholder 3"/>
          <p:cNvSpPr>
            <a:spLocks noGrp="1"/>
          </p:cNvSpPr>
          <p:nvPr>
            <p:ph type="sldNum" sz="quarter" idx="10"/>
          </p:nvPr>
        </p:nvSpPr>
        <p:spPr/>
        <p:txBody>
          <a:bodyPr/>
          <a:lstStyle/>
          <a:p>
            <a:fld id="{F7021451-1387-4CA6-816F-3879F97B5CBC}" type="slidenum">
              <a:rPr lang="en-US"/>
              <a:t>44</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6.5: Network Security Using Syslog
6.5.7: Syslog Systems
</a:t>
            </a:r>
          </a:p>
        </p:txBody>
      </p:sp>
      <p:sp>
        <p:nvSpPr>
          <p:cNvPr id="4" name="Slide Number Placeholder 3"/>
          <p:cNvSpPr>
            <a:spLocks noGrp="1"/>
          </p:cNvSpPr>
          <p:nvPr>
            <p:ph type="sldNum" sz="quarter" idx="10"/>
          </p:nvPr>
        </p:nvSpPr>
        <p:spPr/>
        <p:txBody>
          <a:bodyPr/>
          <a:lstStyle/>
          <a:p>
            <a:fld id="{F7021451-1387-4CA6-816F-3879F97B5CBC}" type="slidenum">
              <a:rPr lang="en-US"/>
              <a:t>45</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6.5: Network Security Using Syslog
6.5.8: Configuring System Logging
</a:t>
            </a:r>
          </a:p>
        </p:txBody>
      </p:sp>
      <p:sp>
        <p:nvSpPr>
          <p:cNvPr id="4" name="Slide Number Placeholder 3"/>
          <p:cNvSpPr>
            <a:spLocks noGrp="1"/>
          </p:cNvSpPr>
          <p:nvPr>
            <p:ph type="sldNum" sz="quarter" idx="10"/>
          </p:nvPr>
        </p:nvSpPr>
        <p:spPr/>
        <p:txBody>
          <a:bodyPr/>
          <a:lstStyle/>
          <a:p>
            <a:fld id="{F7021451-1387-4CA6-816F-3879F97B5CBC}" type="slidenum">
              <a:rPr lang="en-US"/>
              <a:t>46</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6.5: Network Security Using Syslog
6.5.8: Configuring System Logging
</a:t>
            </a:r>
          </a:p>
        </p:txBody>
      </p:sp>
      <p:sp>
        <p:nvSpPr>
          <p:cNvPr id="4" name="Slide Number Placeholder 3"/>
          <p:cNvSpPr>
            <a:spLocks noGrp="1"/>
          </p:cNvSpPr>
          <p:nvPr>
            <p:ph type="sldNum" sz="quarter" idx="10"/>
          </p:nvPr>
        </p:nvSpPr>
        <p:spPr/>
        <p:txBody>
          <a:bodyPr/>
          <a:lstStyle/>
          <a:p>
            <a:fld id="{F7021451-1387-4CA6-816F-3879F97B5CBC}" type="slidenum">
              <a:rPr lang="en-US"/>
              <a:t>47</a:t>
            </a:fld>
            <a:endParaRPr lang="en-US" dirty="0"/>
          </a:p>
        </p:txBody>
      </p:sp>
    </p:spTree>
    <p:extLst>
      <p:ext uri="{BB962C8B-B14F-4D97-AF65-F5344CB8AC3E}">
        <p14:creationId xmlns:p14="http://schemas.microsoft.com/office/powerpoint/2010/main" val="267851436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6.6: NTP Configuration
</a:t>
            </a:r>
          </a:p>
        </p:txBody>
      </p:sp>
      <p:sp>
        <p:nvSpPr>
          <p:cNvPr id="4" name="Slide Number Placeholder 3"/>
          <p:cNvSpPr>
            <a:spLocks noGrp="1"/>
          </p:cNvSpPr>
          <p:nvPr>
            <p:ph type="sldNum" sz="quarter" idx="10"/>
          </p:nvPr>
        </p:nvSpPr>
        <p:spPr/>
        <p:txBody>
          <a:bodyPr/>
          <a:lstStyle/>
          <a:p>
            <a:fld id="{F7021451-1387-4CA6-816F-3879F97B5CBC}" type="slidenum">
              <a:rPr lang="en-US"/>
              <a:t>48</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6.6: NTP Configuration
6.6.1: Time and Calendar Services
</a:t>
            </a:r>
          </a:p>
        </p:txBody>
      </p:sp>
      <p:sp>
        <p:nvSpPr>
          <p:cNvPr id="4" name="Slide Number Placeholder 3"/>
          <p:cNvSpPr>
            <a:spLocks noGrp="1"/>
          </p:cNvSpPr>
          <p:nvPr>
            <p:ph type="sldNum" sz="quarter" idx="10"/>
          </p:nvPr>
        </p:nvSpPr>
        <p:spPr/>
        <p:txBody>
          <a:bodyPr/>
          <a:lstStyle/>
          <a:p>
            <a:fld id="{F7021451-1387-4CA6-816F-3879F97B5CBC}" type="slidenum">
              <a:rPr lang="en-US"/>
              <a:t>49</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6.6: NTP Configuration
6.6.2: NTP Operation
</a:t>
            </a:r>
          </a:p>
        </p:txBody>
      </p:sp>
      <p:sp>
        <p:nvSpPr>
          <p:cNvPr id="4" name="Slide Number Placeholder 3"/>
          <p:cNvSpPr>
            <a:spLocks noGrp="1"/>
          </p:cNvSpPr>
          <p:nvPr>
            <p:ph type="sldNum" sz="quarter" idx="10"/>
          </p:nvPr>
        </p:nvSpPr>
        <p:spPr/>
        <p:txBody>
          <a:bodyPr/>
          <a:lstStyle/>
          <a:p>
            <a:fld id="{F7021451-1387-4CA6-816F-3879F97B5CBC}" type="slidenum">
              <a:rPr lang="en-US"/>
              <a:t>50</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6.1: Secure Cisco IOS Image and Configuration Files
6.1.2: Enabling the IOS Image Resilience Feature
</a:t>
            </a:r>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6.6: NTP Configuration
6.6.3: Configure and Verify NTP</a:t>
            </a:r>
          </a:p>
          <a:p>
            <a:r>
              <a:rPr lang="en-US" dirty="0"/>
              <a:t>
</a:t>
            </a:r>
          </a:p>
        </p:txBody>
      </p:sp>
      <p:sp>
        <p:nvSpPr>
          <p:cNvPr id="4" name="Slide Number Placeholder 3"/>
          <p:cNvSpPr>
            <a:spLocks noGrp="1"/>
          </p:cNvSpPr>
          <p:nvPr>
            <p:ph type="sldNum" sz="quarter" idx="10"/>
          </p:nvPr>
        </p:nvSpPr>
        <p:spPr/>
        <p:txBody>
          <a:bodyPr/>
          <a:lstStyle/>
          <a:p>
            <a:fld id="{F7021451-1387-4CA6-816F-3879F97B5CBC}" type="slidenum">
              <a:rPr lang="en-US"/>
              <a:t>51</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6.6: NTP Configuration
6.6.3: Configure and Verify NTP</a:t>
            </a:r>
          </a:p>
          <a:p>
            <a:r>
              <a:rPr lang="en-US" dirty="0"/>
              <a:t>
</a:t>
            </a:r>
          </a:p>
        </p:txBody>
      </p:sp>
      <p:sp>
        <p:nvSpPr>
          <p:cNvPr id="4" name="Slide Number Placeholder 3"/>
          <p:cNvSpPr>
            <a:spLocks noGrp="1"/>
          </p:cNvSpPr>
          <p:nvPr>
            <p:ph type="sldNum" sz="quarter" idx="10"/>
          </p:nvPr>
        </p:nvSpPr>
        <p:spPr/>
        <p:txBody>
          <a:bodyPr/>
          <a:lstStyle/>
          <a:p>
            <a:fld id="{F7021451-1387-4CA6-816F-3879F97B5CBC}" type="slidenum">
              <a:rPr lang="en-US"/>
              <a:t>52</a:t>
            </a:fld>
            <a:endParaRPr lang="en-US" dirty="0"/>
          </a:p>
        </p:txBody>
      </p:sp>
    </p:spTree>
    <p:extLst>
      <p:ext uri="{BB962C8B-B14F-4D97-AF65-F5344CB8AC3E}">
        <p14:creationId xmlns:p14="http://schemas.microsoft.com/office/powerpoint/2010/main" val="389999733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6.6: NTP Configuration
6.6.3: Configure and Verify NTP</a:t>
            </a:r>
          </a:p>
          <a:p>
            <a:r>
              <a:rPr lang="en-US" dirty="0"/>
              <a:t>6.6.4: Packet Tracer - Configure and Verify NTP
</a:t>
            </a:r>
          </a:p>
        </p:txBody>
      </p:sp>
      <p:sp>
        <p:nvSpPr>
          <p:cNvPr id="4" name="Slide Number Placeholder 3"/>
          <p:cNvSpPr>
            <a:spLocks noGrp="1"/>
          </p:cNvSpPr>
          <p:nvPr>
            <p:ph type="sldNum" sz="quarter" idx="10"/>
          </p:nvPr>
        </p:nvSpPr>
        <p:spPr/>
        <p:txBody>
          <a:bodyPr/>
          <a:lstStyle/>
          <a:p>
            <a:fld id="{F7021451-1387-4CA6-816F-3879F97B5CBC}" type="slidenum">
              <a:rPr lang="en-US"/>
              <a:t>53</a:t>
            </a:fld>
            <a:endParaRPr lang="en-US" dirty="0"/>
          </a:p>
        </p:txBody>
      </p:sp>
    </p:spTree>
    <p:extLst>
      <p:ext uri="{BB962C8B-B14F-4D97-AF65-F5344CB8AC3E}">
        <p14:creationId xmlns:p14="http://schemas.microsoft.com/office/powerpoint/2010/main" val="188999040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6.6: NTP Configuration
</a:t>
            </a:r>
          </a:p>
        </p:txBody>
      </p:sp>
      <p:sp>
        <p:nvSpPr>
          <p:cNvPr id="4" name="Slide Number Placeholder 3"/>
          <p:cNvSpPr>
            <a:spLocks noGrp="1"/>
          </p:cNvSpPr>
          <p:nvPr>
            <p:ph type="sldNum" sz="quarter" idx="10"/>
          </p:nvPr>
        </p:nvSpPr>
        <p:spPr/>
        <p:txBody>
          <a:bodyPr/>
          <a:lstStyle/>
          <a:p>
            <a:fld id="{F7021451-1387-4CA6-816F-3879F97B5CBC}" type="slidenum">
              <a:rPr lang="en-US"/>
              <a:t>54</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6.7: SNMP Configuration
</a:t>
            </a:r>
          </a:p>
        </p:txBody>
      </p:sp>
      <p:sp>
        <p:nvSpPr>
          <p:cNvPr id="4" name="Slide Number Placeholder 3"/>
          <p:cNvSpPr>
            <a:spLocks noGrp="1"/>
          </p:cNvSpPr>
          <p:nvPr>
            <p:ph type="sldNum" sz="quarter" idx="10"/>
          </p:nvPr>
        </p:nvSpPr>
        <p:spPr/>
        <p:txBody>
          <a:bodyPr/>
          <a:lstStyle/>
          <a:p>
            <a:fld id="{F7021451-1387-4CA6-816F-3879F97B5CBC}" type="slidenum">
              <a:rPr lang="en-US"/>
              <a:t>55</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6.7: SNMP Configuration
6.7.1: Introduction to SNMP
</a:t>
            </a:r>
          </a:p>
        </p:txBody>
      </p:sp>
      <p:sp>
        <p:nvSpPr>
          <p:cNvPr id="4" name="Slide Number Placeholder 3"/>
          <p:cNvSpPr>
            <a:spLocks noGrp="1"/>
          </p:cNvSpPr>
          <p:nvPr>
            <p:ph type="sldNum" sz="quarter" idx="10"/>
          </p:nvPr>
        </p:nvSpPr>
        <p:spPr/>
        <p:txBody>
          <a:bodyPr/>
          <a:lstStyle/>
          <a:p>
            <a:fld id="{F7021451-1387-4CA6-816F-3879F97B5CBC}" type="slidenum">
              <a:rPr lang="en-US"/>
              <a:t>56</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6.7: SNMP Configuration
6.7.2: SNMP Operation
</a:t>
            </a:r>
          </a:p>
        </p:txBody>
      </p:sp>
      <p:sp>
        <p:nvSpPr>
          <p:cNvPr id="4" name="Slide Number Placeholder 3"/>
          <p:cNvSpPr>
            <a:spLocks noGrp="1"/>
          </p:cNvSpPr>
          <p:nvPr>
            <p:ph type="sldNum" sz="quarter" idx="10"/>
          </p:nvPr>
        </p:nvSpPr>
        <p:spPr/>
        <p:txBody>
          <a:bodyPr/>
          <a:lstStyle/>
          <a:p>
            <a:fld id="{F7021451-1387-4CA6-816F-3879F97B5CBC}" type="slidenum">
              <a:rPr lang="en-US"/>
              <a:t>57</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6.7: SNMP Configuration
6.7.3: Management Information Base (MIB)
</a:t>
            </a:r>
          </a:p>
        </p:txBody>
      </p:sp>
      <p:sp>
        <p:nvSpPr>
          <p:cNvPr id="4" name="Slide Number Placeholder 3"/>
          <p:cNvSpPr>
            <a:spLocks noGrp="1"/>
          </p:cNvSpPr>
          <p:nvPr>
            <p:ph type="sldNum" sz="quarter" idx="10"/>
          </p:nvPr>
        </p:nvSpPr>
        <p:spPr/>
        <p:txBody>
          <a:bodyPr/>
          <a:lstStyle/>
          <a:p>
            <a:fld id="{F7021451-1387-4CA6-816F-3879F97B5CBC}" type="slidenum">
              <a:rPr lang="en-US"/>
              <a:t>58</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6.7: SNMP Configuration
6.7.4: SNMP Versions
</a:t>
            </a:r>
          </a:p>
        </p:txBody>
      </p:sp>
      <p:sp>
        <p:nvSpPr>
          <p:cNvPr id="4" name="Slide Number Placeholder 3"/>
          <p:cNvSpPr>
            <a:spLocks noGrp="1"/>
          </p:cNvSpPr>
          <p:nvPr>
            <p:ph type="sldNum" sz="quarter" idx="10"/>
          </p:nvPr>
        </p:nvSpPr>
        <p:spPr/>
        <p:txBody>
          <a:bodyPr/>
          <a:lstStyle/>
          <a:p>
            <a:fld id="{F7021451-1387-4CA6-816F-3879F97B5CBC}" type="slidenum">
              <a:rPr lang="en-US"/>
              <a:t>59</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6.7: SNMP Configuration
6.7.5: SNMP Vulnerabilities
</a:t>
            </a:r>
          </a:p>
        </p:txBody>
      </p:sp>
      <p:sp>
        <p:nvSpPr>
          <p:cNvPr id="4" name="Slide Number Placeholder 3"/>
          <p:cNvSpPr>
            <a:spLocks noGrp="1"/>
          </p:cNvSpPr>
          <p:nvPr>
            <p:ph type="sldNum" sz="quarter" idx="10"/>
          </p:nvPr>
        </p:nvSpPr>
        <p:spPr/>
        <p:txBody>
          <a:bodyPr/>
          <a:lstStyle/>
          <a:p>
            <a:fld id="{F7021451-1387-4CA6-816F-3879F97B5CBC}" type="slidenum">
              <a:rPr lang="en-US"/>
              <a:t>60</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6.1: Secure Cisco IOS Image and Configuration Files
6.1.2: Enabling the IOS Image Resilience Feature
</a:t>
            </a:r>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dirty="0"/>
          </a:p>
        </p:txBody>
      </p:sp>
    </p:spTree>
    <p:extLst>
      <p:ext uri="{BB962C8B-B14F-4D97-AF65-F5344CB8AC3E}">
        <p14:creationId xmlns:p14="http://schemas.microsoft.com/office/powerpoint/2010/main" val="3098105910"/>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6.7: SNMP Configuration
6.7.6: SNMPv3
</a:t>
            </a:r>
          </a:p>
        </p:txBody>
      </p:sp>
      <p:sp>
        <p:nvSpPr>
          <p:cNvPr id="4" name="Slide Number Placeholder 3"/>
          <p:cNvSpPr>
            <a:spLocks noGrp="1"/>
          </p:cNvSpPr>
          <p:nvPr>
            <p:ph type="sldNum" sz="quarter" idx="10"/>
          </p:nvPr>
        </p:nvSpPr>
        <p:spPr/>
        <p:txBody>
          <a:bodyPr/>
          <a:lstStyle/>
          <a:p>
            <a:fld id="{F7021451-1387-4CA6-816F-3879F97B5CBC}" type="slidenum">
              <a:rPr lang="en-US"/>
              <a:t>61</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6.7: SNMP Configuration
6.7.7: Configuring SNMPv3 Security
</a:t>
            </a:r>
          </a:p>
        </p:txBody>
      </p:sp>
      <p:sp>
        <p:nvSpPr>
          <p:cNvPr id="4" name="Slide Number Placeholder 3"/>
          <p:cNvSpPr>
            <a:spLocks noGrp="1"/>
          </p:cNvSpPr>
          <p:nvPr>
            <p:ph type="sldNum" sz="quarter" idx="10"/>
          </p:nvPr>
        </p:nvSpPr>
        <p:spPr/>
        <p:txBody>
          <a:bodyPr/>
          <a:lstStyle/>
          <a:p>
            <a:fld id="{F7021451-1387-4CA6-816F-3879F97B5CBC}" type="slidenum">
              <a:rPr lang="en-US"/>
              <a:t>62</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6.7: SNMP Configuration
6.7.7: Configuring SNMPv3 Security
</a:t>
            </a:r>
          </a:p>
        </p:txBody>
      </p:sp>
      <p:sp>
        <p:nvSpPr>
          <p:cNvPr id="4" name="Slide Number Placeholder 3"/>
          <p:cNvSpPr>
            <a:spLocks noGrp="1"/>
          </p:cNvSpPr>
          <p:nvPr>
            <p:ph type="sldNum" sz="quarter" idx="10"/>
          </p:nvPr>
        </p:nvSpPr>
        <p:spPr/>
        <p:txBody>
          <a:bodyPr/>
          <a:lstStyle/>
          <a:p>
            <a:fld id="{F7021451-1387-4CA6-816F-3879F97B5CBC}" type="slidenum">
              <a:rPr lang="en-US"/>
              <a:t>63</a:t>
            </a:fld>
            <a:endParaRPr lang="en-US" dirty="0"/>
          </a:p>
        </p:txBody>
      </p:sp>
    </p:spTree>
    <p:extLst>
      <p:ext uri="{BB962C8B-B14F-4D97-AF65-F5344CB8AC3E}">
        <p14:creationId xmlns:p14="http://schemas.microsoft.com/office/powerpoint/2010/main" val="3976341675"/>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6.7: SNMP Configuration
6.7.8: SNMPv3 Security Configuration Example</a:t>
            </a:r>
          </a:p>
          <a:p>
            <a:r>
              <a:rPr lang="en-US" dirty="0"/>
              <a:t>6.7.9: Syntax Checker – SNMP3 Security Configuration Example
</a:t>
            </a:r>
          </a:p>
        </p:txBody>
      </p:sp>
      <p:sp>
        <p:nvSpPr>
          <p:cNvPr id="4" name="Slide Number Placeholder 3"/>
          <p:cNvSpPr>
            <a:spLocks noGrp="1"/>
          </p:cNvSpPr>
          <p:nvPr>
            <p:ph type="sldNum" sz="quarter" idx="10"/>
          </p:nvPr>
        </p:nvSpPr>
        <p:spPr/>
        <p:txBody>
          <a:bodyPr/>
          <a:lstStyle/>
          <a:p>
            <a:fld id="{F7021451-1387-4CA6-816F-3879F97B5CBC}" type="slidenum">
              <a:rPr lang="en-US"/>
              <a:t>64</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6.7: SNMP Configuration
6.7.10: SNMP3 Verification
</a:t>
            </a:r>
          </a:p>
        </p:txBody>
      </p:sp>
      <p:sp>
        <p:nvSpPr>
          <p:cNvPr id="4" name="Slide Number Placeholder 3"/>
          <p:cNvSpPr>
            <a:spLocks noGrp="1"/>
          </p:cNvSpPr>
          <p:nvPr>
            <p:ph type="sldNum" sz="quarter" idx="10"/>
          </p:nvPr>
        </p:nvSpPr>
        <p:spPr/>
        <p:txBody>
          <a:bodyPr/>
          <a:lstStyle/>
          <a:p>
            <a:fld id="{F7021451-1387-4CA6-816F-3879F97B5CBC}" type="slidenum">
              <a:rPr lang="en-US"/>
              <a:t>65</a:t>
            </a:fld>
            <a:endParaRPr lang="en-US" dirty="0"/>
          </a:p>
        </p:txBody>
      </p:sp>
    </p:spTree>
    <p:extLst>
      <p:ext uri="{BB962C8B-B14F-4D97-AF65-F5344CB8AC3E}">
        <p14:creationId xmlns:p14="http://schemas.microsoft.com/office/powerpoint/2010/main" val="1760602852"/>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6.7: SNMP Configuration
6.7.10: SNMPv3 Verification
</a:t>
            </a:r>
          </a:p>
        </p:txBody>
      </p:sp>
      <p:sp>
        <p:nvSpPr>
          <p:cNvPr id="4" name="Slide Number Placeholder 3"/>
          <p:cNvSpPr>
            <a:spLocks noGrp="1"/>
          </p:cNvSpPr>
          <p:nvPr>
            <p:ph type="sldNum" sz="quarter" idx="10"/>
          </p:nvPr>
        </p:nvSpPr>
        <p:spPr/>
        <p:txBody>
          <a:bodyPr/>
          <a:lstStyle/>
          <a:p>
            <a:fld id="{F7021451-1387-4CA6-816F-3879F97B5CBC}" type="slidenum">
              <a:rPr lang="en-US"/>
              <a:t>66</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6.7: SNMP Configuration
6.7.10: SNMPv3 Verification
</a:t>
            </a:r>
          </a:p>
        </p:txBody>
      </p:sp>
      <p:sp>
        <p:nvSpPr>
          <p:cNvPr id="4" name="Slide Number Placeholder 3"/>
          <p:cNvSpPr>
            <a:spLocks noGrp="1"/>
          </p:cNvSpPr>
          <p:nvPr>
            <p:ph type="sldNum" sz="quarter" idx="10"/>
          </p:nvPr>
        </p:nvSpPr>
        <p:spPr/>
        <p:txBody>
          <a:bodyPr/>
          <a:lstStyle/>
          <a:p>
            <a:fld id="{F7021451-1387-4CA6-816F-3879F97B5CBC}" type="slidenum">
              <a:rPr lang="en-US"/>
              <a:t>67</a:t>
            </a:fld>
            <a:endParaRPr lang="en-US" dirty="0"/>
          </a:p>
        </p:txBody>
      </p:sp>
    </p:spTree>
    <p:extLst>
      <p:ext uri="{BB962C8B-B14F-4D97-AF65-F5344CB8AC3E}">
        <p14:creationId xmlns:p14="http://schemas.microsoft.com/office/powerpoint/2010/main" val="2274894866"/>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6.7: SNMP Configuration
6.7.10: Verifying the SNMPv3 Configuration
</a:t>
            </a:r>
          </a:p>
        </p:txBody>
      </p:sp>
      <p:sp>
        <p:nvSpPr>
          <p:cNvPr id="4" name="Slide Number Placeholder 3"/>
          <p:cNvSpPr>
            <a:spLocks noGrp="1"/>
          </p:cNvSpPr>
          <p:nvPr>
            <p:ph type="sldNum" sz="quarter" idx="10"/>
          </p:nvPr>
        </p:nvSpPr>
        <p:spPr/>
        <p:txBody>
          <a:bodyPr/>
          <a:lstStyle/>
          <a:p>
            <a:fld id="{F7021451-1387-4CA6-816F-3879F97B5CBC}" type="slidenum">
              <a:rPr lang="en-US"/>
              <a:t>68</a:t>
            </a:fld>
            <a:endParaRPr lang="en-US" dirty="0"/>
          </a:p>
        </p:txBody>
      </p:sp>
    </p:spTree>
    <p:extLst>
      <p:ext uri="{BB962C8B-B14F-4D97-AF65-F5344CB8AC3E}">
        <p14:creationId xmlns:p14="http://schemas.microsoft.com/office/powerpoint/2010/main" val="1274713926"/>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6.7: SNMP Configuration
6.7.10: SNMPv3 Verification
</a:t>
            </a:r>
          </a:p>
        </p:txBody>
      </p:sp>
      <p:sp>
        <p:nvSpPr>
          <p:cNvPr id="4" name="Slide Number Placeholder 3"/>
          <p:cNvSpPr>
            <a:spLocks noGrp="1"/>
          </p:cNvSpPr>
          <p:nvPr>
            <p:ph type="sldNum" sz="quarter" idx="10"/>
          </p:nvPr>
        </p:nvSpPr>
        <p:spPr/>
        <p:txBody>
          <a:bodyPr/>
          <a:lstStyle/>
          <a:p>
            <a:fld id="{F7021451-1387-4CA6-816F-3879F97B5CBC}" type="slidenum">
              <a:rPr lang="en-US"/>
              <a:t>69</a:t>
            </a:fld>
            <a:endParaRPr lang="en-US" dirty="0"/>
          </a:p>
        </p:txBody>
      </p:sp>
    </p:spTree>
    <p:extLst>
      <p:ext uri="{BB962C8B-B14F-4D97-AF65-F5344CB8AC3E}">
        <p14:creationId xmlns:p14="http://schemas.microsoft.com/office/powerpoint/2010/main" val="314578615"/>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6.7: SNMP Configuration
6.7.11: Lab - Securing the Router for Administrative Access
</a:t>
            </a:r>
          </a:p>
        </p:txBody>
      </p:sp>
      <p:sp>
        <p:nvSpPr>
          <p:cNvPr id="4" name="Slide Number Placeholder 3"/>
          <p:cNvSpPr>
            <a:spLocks noGrp="1"/>
          </p:cNvSpPr>
          <p:nvPr>
            <p:ph type="sldNum" sz="quarter" idx="10"/>
          </p:nvPr>
        </p:nvSpPr>
        <p:spPr/>
        <p:txBody>
          <a:bodyPr/>
          <a:lstStyle/>
          <a:p>
            <a:fld id="{F7021451-1387-4CA6-816F-3879F97B5CBC}" type="slidenum">
              <a:rPr lang="en-US"/>
              <a:t>70</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6.1: Secure Cisco IOS Image and Configuration Files
6.1.3: The Primary Bootset Image
</a:t>
            </a:r>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6.7: SNMP Configuration
6.7.12: Packet Tracer - Configure Cisco Routers for Syslogn NTP, and SSH Operations
</a:t>
            </a:r>
          </a:p>
        </p:txBody>
      </p:sp>
      <p:sp>
        <p:nvSpPr>
          <p:cNvPr id="4" name="Slide Number Placeholder 3"/>
          <p:cNvSpPr>
            <a:spLocks noGrp="1"/>
          </p:cNvSpPr>
          <p:nvPr>
            <p:ph type="sldNum" sz="quarter" idx="10"/>
          </p:nvPr>
        </p:nvSpPr>
        <p:spPr/>
        <p:txBody>
          <a:bodyPr/>
          <a:lstStyle/>
          <a:p>
            <a:fld id="{F7021451-1387-4CA6-816F-3879F97B5CBC}" type="slidenum">
              <a:rPr lang="en-US"/>
              <a:t>71</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6.1: Secure Cisco IOS Image and Configuration Files
6.1.3: The Primary Bootset Image
</a:t>
            </a:r>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dirty="0"/>
          </a:p>
        </p:txBody>
      </p:sp>
    </p:spTree>
    <p:extLst>
      <p:ext uri="{BB962C8B-B14F-4D97-AF65-F5344CB8AC3E}">
        <p14:creationId xmlns:p14="http://schemas.microsoft.com/office/powerpoint/2010/main" val="6110495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Device Monitoring and Management
6.1: Secure Cisco IOS Image and Configuration Files
6.1.4: Configuring Secure Copy
</a:t>
            </a:r>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dirty="0"/>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3_Segue">
    <p:bg>
      <p:bgPr>
        <a:solidFill>
          <a:schemeClr val="bg1"/>
        </a:solidFill>
        <a:effectLst/>
      </p:bgPr>
    </p:bg>
    <p:spTree>
      <p:nvGrpSpPr>
        <p:cNvPr id="1" name=""/>
        <p:cNvGrpSpPr/>
        <p:nvPr/>
      </p:nvGrpSpPr>
      <p:grpSpPr>
        <a:xfrm>
          <a:off x="0" y="0"/>
          <a:ext cx="0" cy="0"/>
          <a:chOff x="0" y="0"/>
          <a:chExt cx="0" cy="0"/>
        </a:xfrm>
      </p:grpSpPr>
      <p:sp>
        <p:nvSpPr>
          <p:cNvPr id="7" name="Rectangle 6"/>
          <p:cNvSpPr/>
          <p:nvPr userDrawn="1"/>
        </p:nvSpPr>
        <p:spPr>
          <a:xfrm>
            <a:off x="0" y="0"/>
            <a:ext cx="9144000" cy="5143499"/>
          </a:xfrm>
          <a:prstGeom prst="rect">
            <a:avLst/>
          </a:prstGeom>
          <a:solidFill>
            <a:srgbClr val="00394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1"/>
          <p:cNvSpPr>
            <a:spLocks noGrp="1"/>
          </p:cNvSpPr>
          <p:nvPr>
            <p:ph type="ctrTitle"/>
          </p:nvPr>
        </p:nvSpPr>
        <p:spPr>
          <a:xfrm>
            <a:off x="416425" y="915409"/>
            <a:ext cx="7598042" cy="2569946"/>
          </a:xfrm>
          <a:prstGeom prst="rect">
            <a:avLst/>
          </a:prstGeom>
        </p:spPr>
        <p:txBody>
          <a:bodyPr anchor="b">
            <a:noAutofit/>
          </a:bodyPr>
          <a:lstStyle>
            <a:lvl1pPr marL="0" indent="0" algn="l">
              <a:lnSpc>
                <a:spcPct val="90000"/>
              </a:lnSpc>
              <a:buFont typeface="Arial" panose="020B0604020202020204" pitchFamily="34" charset="0"/>
              <a:buNone/>
              <a:defRPr sz="4600" b="0" i="0" spc="0" baseline="0">
                <a:solidFill>
                  <a:schemeClr val="accent5"/>
                </a:solidFill>
                <a:latin typeface="+mj-lt"/>
                <a:cs typeface="CiscoSans Thin"/>
              </a:defRPr>
            </a:lvl1pPr>
          </a:lstStyle>
          <a:p>
            <a:r>
              <a:rPr lang="en-US"/>
              <a:t>Click to edit Master title style</a:t>
            </a:r>
            <a:endParaRPr lang="en-US" dirty="0"/>
          </a:p>
        </p:txBody>
      </p:sp>
      <p:sp>
        <p:nvSpPr>
          <p:cNvPr id="8" name="Rectangle 7"/>
          <p:cNvSpPr>
            <a:spLocks noChangeArrowheads="1"/>
          </p:cNvSpPr>
          <p:nvPr userDrawn="1"/>
        </p:nvSpPr>
        <p:spPr bwMode="ltGray">
          <a:xfrm>
            <a:off x="8515707" y="4742907"/>
            <a:ext cx="218414" cy="154518"/>
          </a:xfrm>
          <a:prstGeom prst="rect">
            <a:avLst/>
          </a:prstGeom>
          <a:noFill/>
          <a:ln w="9525" algn="ctr">
            <a:noFill/>
            <a:miter lim="800000"/>
            <a:headEnd/>
            <a:tailEnd/>
          </a:ln>
          <a:effectLst/>
        </p:spPr>
        <p:txBody>
          <a:bodyPr wrap="none" lIns="61586" tIns="30792" rIns="61586" bIns="30792" anchor="b">
            <a:spAutoFit/>
          </a:bodyPr>
          <a:lstStyle/>
          <a:p>
            <a:pPr algn="r" defTabSz="610744" fontAlgn="auto">
              <a:spcBef>
                <a:spcPts val="0"/>
              </a:spcBef>
              <a:spcAft>
                <a:spcPts val="0"/>
              </a:spcAft>
              <a:defRPr/>
            </a:pPr>
            <a:fld id="{6A1E46DC-7EF6-4EA2-B285-14272867D133}" type="slidenum">
              <a:rPr lang="en-US" sz="600">
                <a:solidFill>
                  <a:schemeClr val="accent5">
                    <a:lumMod val="50000"/>
                  </a:schemeClr>
                </a:solidFill>
                <a:latin typeface="+mn-lt"/>
                <a:ea typeface="+mn-ea"/>
                <a:cs typeface="CiscoSans Thin"/>
              </a:rPr>
              <a:pPr algn="r" defTabSz="610744" fontAlgn="auto">
                <a:spcBef>
                  <a:spcPts val="0"/>
                </a:spcBef>
                <a:spcAft>
                  <a:spcPts val="0"/>
                </a:spcAft>
                <a:defRPr/>
              </a:pPr>
              <a:t>‹#›</a:t>
            </a:fld>
            <a:endParaRPr lang="en-US" sz="600" dirty="0">
              <a:solidFill>
                <a:schemeClr val="accent5">
                  <a:lumMod val="50000"/>
                </a:schemeClr>
              </a:solidFill>
              <a:latin typeface="+mn-lt"/>
              <a:ea typeface="+mn-ea"/>
              <a:cs typeface="CiscoSans Thin"/>
            </a:endParaRPr>
          </a:p>
        </p:txBody>
      </p:sp>
      <p:sp>
        <p:nvSpPr>
          <p:cNvPr id="9" name="Rectangle 4"/>
          <p:cNvSpPr>
            <a:spLocks noChangeArrowheads="1"/>
          </p:cNvSpPr>
          <p:nvPr userDrawn="1"/>
        </p:nvSpPr>
        <p:spPr bwMode="ltGray">
          <a:xfrm>
            <a:off x="5867508" y="4741653"/>
            <a:ext cx="2658018" cy="154518"/>
          </a:xfrm>
          <a:prstGeom prst="rect">
            <a:avLst/>
          </a:prstGeom>
          <a:noFill/>
          <a:ln w="9525">
            <a:noFill/>
            <a:miter lim="800000"/>
            <a:headEnd/>
            <a:tailEnd/>
          </a:ln>
          <a:effectLst/>
        </p:spPr>
        <p:txBody>
          <a:bodyPr lIns="61586" tIns="30792" rIns="61586" bIns="30792" anchor="b">
            <a:spAutoFit/>
          </a:bodyPr>
          <a:lstStyle/>
          <a:p>
            <a:pPr defTabSz="610744" fontAlgn="auto">
              <a:spcBef>
                <a:spcPts val="0"/>
              </a:spcBef>
              <a:spcAft>
                <a:spcPts val="0"/>
              </a:spcAft>
              <a:defRPr/>
            </a:pPr>
            <a:r>
              <a:rPr lang="en-US" sz="600" dirty="0">
                <a:solidFill>
                  <a:schemeClr val="accent5">
                    <a:lumMod val="50000"/>
                  </a:schemeClr>
                </a:solidFill>
                <a:latin typeface="+mn-lt"/>
                <a:ea typeface="+mn-ea"/>
                <a:cs typeface="CiscoSans Thin"/>
              </a:rPr>
              <a:t>© 2016  Cisco and/or its affiliates. All rights reserved.   Cisco Confidential</a:t>
            </a:r>
          </a:p>
        </p:txBody>
      </p:sp>
      <p:grpSp>
        <p:nvGrpSpPr>
          <p:cNvPr id="11" name="Group 4"/>
          <p:cNvGrpSpPr>
            <a:grpSpLocks noChangeAspect="1"/>
          </p:cNvGrpSpPr>
          <p:nvPr userDrawn="1"/>
        </p:nvGrpSpPr>
        <p:grpSpPr bwMode="auto">
          <a:xfrm>
            <a:off x="508039" y="4715197"/>
            <a:ext cx="340257" cy="180974"/>
            <a:chOff x="310" y="249"/>
            <a:chExt cx="502" cy="267"/>
          </a:xfrm>
          <a:solidFill>
            <a:srgbClr val="086D8E"/>
          </a:solidFill>
        </p:grpSpPr>
        <p:sp>
          <p:nvSpPr>
            <p:cNvPr id="12"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2347760451"/>
      </p:ext>
    </p:extLst>
  </p:cSld>
  <p:clrMapOvr>
    <a:masterClrMapping/>
  </p:clrMapOvr>
  <p:transition spd="slow">
    <p:wip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Multi_Slide">
    <p:spTree>
      <p:nvGrpSpPr>
        <p:cNvPr id="1" name=""/>
        <p:cNvGrpSpPr/>
        <p:nvPr/>
      </p:nvGrpSpPr>
      <p:grpSpPr>
        <a:xfrm>
          <a:off x="0" y="0"/>
          <a:ext cx="0" cy="0"/>
          <a:chOff x="0" y="0"/>
          <a:chExt cx="0" cy="0"/>
        </a:xfrm>
      </p:grpSpPr>
      <p:sp>
        <p:nvSpPr>
          <p:cNvPr id="5" name="Content Placeholder 2"/>
          <p:cNvSpPr>
            <a:spLocks noGrp="1"/>
          </p:cNvSpPr>
          <p:nvPr>
            <p:ph idx="1"/>
          </p:nvPr>
        </p:nvSpPr>
        <p:spPr>
          <a:xfrm>
            <a:off x="474662" y="1347788"/>
            <a:ext cx="8280057" cy="3073946"/>
          </a:xfrm>
          <a:prstGeom prst="rect">
            <a:avLst/>
          </a:prstGeom>
        </p:spPr>
        <p:txBody>
          <a:bodyPr lIns="91420" tIns="45710" rIns="91420" bIns="45710">
            <a:noAutofit/>
          </a:bodyPr>
          <a:lstStyle>
            <a:lvl1pPr marL="285690" marR="0" indent="-285690" algn="ctr" defTabSz="457105" rtl="0" eaLnBrk="1" fontAlgn="auto" latinLnBrk="0" hangingPunct="1">
              <a:lnSpc>
                <a:spcPct val="100000"/>
              </a:lnSpc>
              <a:spcBef>
                <a:spcPct val="20000"/>
              </a:spcBef>
              <a:spcAft>
                <a:spcPts val="0"/>
              </a:spcAft>
              <a:buClrTx/>
              <a:buSzTx/>
              <a:buFont typeface="Arial"/>
              <a:buNone/>
              <a:tabLst/>
              <a:defRPr sz="2000" b="0" i="0" baseline="0">
                <a:solidFill>
                  <a:schemeClr val="bg1"/>
                </a:solidFill>
                <a:latin typeface="+mn-lt"/>
                <a:cs typeface="CiscoSans ExtraLight"/>
              </a:defRPr>
            </a:lvl1pPr>
          </a:lstStyle>
          <a:p>
            <a:pPr lvl="0"/>
            <a:r>
              <a:rPr lang="en-US"/>
              <a:t>Click to edit Master text styles</a:t>
            </a:r>
          </a:p>
        </p:txBody>
      </p:sp>
      <p:sp>
        <p:nvSpPr>
          <p:cNvPr id="4"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rgbClr val="004C69"/>
                </a:solidFill>
              </a:defRPr>
            </a:lvl1pPr>
          </a:lstStyle>
          <a:p>
            <a:pPr lvl="0"/>
            <a:r>
              <a:rPr lang="en-US"/>
              <a:t>Click to edit Master title style</a:t>
            </a:r>
            <a:endParaRPr lang="en-GB" dirty="0"/>
          </a:p>
        </p:txBody>
      </p:sp>
    </p:spTree>
    <p:extLst>
      <p:ext uri="{BB962C8B-B14F-4D97-AF65-F5344CB8AC3E}">
        <p14:creationId xmlns:p14="http://schemas.microsoft.com/office/powerpoint/2010/main" val="26634456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347408414"/>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2_Circled_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n-US"/>
              <a:t>Click to edit Master title style</a:t>
            </a:r>
            <a:endParaRPr lang="en-US" dirty="0"/>
          </a:p>
        </p:txBody>
      </p:sp>
      <p:sp>
        <p:nvSpPr>
          <p:cNvPr id="12" name="Oval 11"/>
          <p:cNvSpPr/>
          <p:nvPr/>
        </p:nvSpPr>
        <p:spPr>
          <a:xfrm>
            <a:off x="575610" y="2552550"/>
            <a:ext cx="698624" cy="698624"/>
          </a:xfrm>
          <a:prstGeom prst="ellipse">
            <a:avLst/>
          </a:prstGeom>
          <a:solidFill>
            <a:schemeClr val="bg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solidFill>
                <a:srgbClr val="FFFFFF"/>
              </a:solidFill>
              <a:cs typeface="Arial"/>
            </a:endParaRPr>
          </a:p>
        </p:txBody>
      </p:sp>
      <p:sp>
        <p:nvSpPr>
          <p:cNvPr id="15" name="Oval 14"/>
          <p:cNvSpPr/>
          <p:nvPr/>
        </p:nvSpPr>
        <p:spPr>
          <a:xfrm>
            <a:off x="575610" y="1426607"/>
            <a:ext cx="698624" cy="698624"/>
          </a:xfrm>
          <a:prstGeom prst="ellipse">
            <a:avLst/>
          </a:prstGeom>
          <a:solidFill>
            <a:srgbClr val="00394F"/>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bg1"/>
              </a:solidFill>
              <a:cs typeface="Arial"/>
            </a:endParaRPr>
          </a:p>
        </p:txBody>
      </p:sp>
      <p:sp>
        <p:nvSpPr>
          <p:cNvPr id="22" name="Oval 21"/>
          <p:cNvSpPr/>
          <p:nvPr/>
        </p:nvSpPr>
        <p:spPr>
          <a:xfrm>
            <a:off x="575610" y="3653093"/>
            <a:ext cx="698624" cy="698624"/>
          </a:xfrm>
          <a:prstGeom prst="ellipse">
            <a:avLst/>
          </a:prstGeom>
          <a:solidFill>
            <a:schemeClr val="accent5"/>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solidFill>
                <a:srgbClr val="049FD9"/>
              </a:solidFill>
              <a:cs typeface="Arial"/>
            </a:endParaRPr>
          </a:p>
        </p:txBody>
      </p:sp>
      <p:sp>
        <p:nvSpPr>
          <p:cNvPr id="24" name="Text Placeholder 17"/>
          <p:cNvSpPr>
            <a:spLocks noGrp="1"/>
          </p:cNvSpPr>
          <p:nvPr>
            <p:ph type="body" sz="quarter" idx="13"/>
          </p:nvPr>
        </p:nvSpPr>
        <p:spPr>
          <a:xfrm>
            <a:off x="1365250" y="1432522"/>
            <a:ext cx="5473700" cy="693381"/>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5" name="Text Placeholder 17"/>
          <p:cNvSpPr>
            <a:spLocks noGrp="1"/>
          </p:cNvSpPr>
          <p:nvPr>
            <p:ph type="body" sz="quarter" idx="14"/>
          </p:nvPr>
        </p:nvSpPr>
        <p:spPr>
          <a:xfrm>
            <a:off x="1365250" y="2557793"/>
            <a:ext cx="5473700" cy="693381"/>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6" name="Text Placeholder 17"/>
          <p:cNvSpPr>
            <a:spLocks noGrp="1"/>
          </p:cNvSpPr>
          <p:nvPr>
            <p:ph type="body" sz="quarter" idx="15"/>
          </p:nvPr>
        </p:nvSpPr>
        <p:spPr>
          <a:xfrm>
            <a:off x="1365250" y="3653093"/>
            <a:ext cx="5473700" cy="693381"/>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8" name="Text Placeholder 17"/>
          <p:cNvSpPr>
            <a:spLocks noGrp="1"/>
          </p:cNvSpPr>
          <p:nvPr>
            <p:ph type="body" sz="quarter" idx="17" hasCustomPrompt="1"/>
          </p:nvPr>
        </p:nvSpPr>
        <p:spPr>
          <a:xfrm>
            <a:off x="575610" y="2552550"/>
            <a:ext cx="698624" cy="693381"/>
          </a:xfrm>
          <a:prstGeom prst="rect">
            <a:avLst/>
          </a:prstGeom>
        </p:spPr>
        <p:txBody>
          <a:bodyPr lIns="91420" tIns="45710" rIns="91420" bIns="45710" anchor="ctr" anchorCtr="0">
            <a:noAutofit/>
          </a:bodyPr>
          <a:lstStyle>
            <a:lvl1pPr marL="0" indent="0" algn="ctr">
              <a:buNone/>
              <a:defRPr sz="4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2</a:t>
            </a:r>
          </a:p>
        </p:txBody>
      </p:sp>
      <p:sp>
        <p:nvSpPr>
          <p:cNvPr id="29" name="Text Placeholder 17"/>
          <p:cNvSpPr>
            <a:spLocks noGrp="1"/>
          </p:cNvSpPr>
          <p:nvPr>
            <p:ph type="body" sz="quarter" idx="18" hasCustomPrompt="1"/>
          </p:nvPr>
        </p:nvSpPr>
        <p:spPr>
          <a:xfrm>
            <a:off x="575611" y="3651140"/>
            <a:ext cx="698624" cy="693381"/>
          </a:xfrm>
          <a:prstGeom prst="rect">
            <a:avLst/>
          </a:prstGeom>
          <a:ln>
            <a:noFill/>
          </a:ln>
        </p:spPr>
        <p:txBody>
          <a:bodyPr lIns="91420" tIns="45710" rIns="91420" bIns="45710" anchor="ctr" anchorCtr="0">
            <a:noAutofit/>
          </a:bodyPr>
          <a:lstStyle>
            <a:lvl1pPr marL="0" indent="0" algn="ctr">
              <a:buNone/>
              <a:defRPr sz="4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3</a:t>
            </a:r>
          </a:p>
        </p:txBody>
      </p:sp>
      <p:sp>
        <p:nvSpPr>
          <p:cNvPr id="13" name="Text Placeholder 17"/>
          <p:cNvSpPr>
            <a:spLocks noGrp="1"/>
          </p:cNvSpPr>
          <p:nvPr>
            <p:ph type="body" sz="quarter" idx="19" hasCustomPrompt="1"/>
          </p:nvPr>
        </p:nvSpPr>
        <p:spPr>
          <a:xfrm>
            <a:off x="575610" y="1427248"/>
            <a:ext cx="698624" cy="693381"/>
          </a:xfrm>
          <a:prstGeom prst="rect">
            <a:avLst/>
          </a:prstGeom>
        </p:spPr>
        <p:txBody>
          <a:bodyPr lIns="91420" tIns="45710" rIns="91420" bIns="45710" anchor="ctr" anchorCtr="0">
            <a:noAutofit/>
          </a:bodyPr>
          <a:lstStyle>
            <a:lvl1pPr marL="0" indent="0" algn="ctr">
              <a:buNone/>
              <a:defRPr sz="4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1</a:t>
            </a:r>
          </a:p>
        </p:txBody>
      </p:sp>
    </p:spTree>
    <p:extLst>
      <p:ext uri="{BB962C8B-B14F-4D97-AF65-F5344CB8AC3E}">
        <p14:creationId xmlns:p14="http://schemas.microsoft.com/office/powerpoint/2010/main" val="3255819800"/>
      </p:ext>
    </p:extLst>
  </p:cSld>
  <p:clrMapOvr>
    <a:masterClrMapping/>
  </p:clrMapOvr>
  <p:transition spd="slow">
    <p:wip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5_Circled_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n-US"/>
              <a:t>Click to edit Master title style</a:t>
            </a:r>
            <a:endParaRPr lang="en-US" dirty="0"/>
          </a:p>
        </p:txBody>
      </p:sp>
      <p:sp>
        <p:nvSpPr>
          <p:cNvPr id="12" name="Oval 11"/>
          <p:cNvSpPr/>
          <p:nvPr/>
        </p:nvSpPr>
        <p:spPr>
          <a:xfrm>
            <a:off x="575611" y="1979318"/>
            <a:ext cx="464815" cy="464815"/>
          </a:xfrm>
          <a:prstGeom prst="ellipse">
            <a:avLst/>
          </a:prstGeom>
          <a:solidFill>
            <a:srgbClr val="38C6F4"/>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accent5"/>
              </a:solidFill>
              <a:cs typeface="Arial"/>
            </a:endParaRPr>
          </a:p>
        </p:txBody>
      </p:sp>
      <p:sp>
        <p:nvSpPr>
          <p:cNvPr id="15" name="Oval 14"/>
          <p:cNvSpPr/>
          <p:nvPr/>
        </p:nvSpPr>
        <p:spPr>
          <a:xfrm>
            <a:off x="575610" y="1328927"/>
            <a:ext cx="464815" cy="464815"/>
          </a:xfrm>
          <a:prstGeom prst="ellipse">
            <a:avLst/>
          </a:prstGeom>
          <a:solidFill>
            <a:srgbClr val="00394F"/>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accent5"/>
              </a:solidFill>
              <a:cs typeface="Arial"/>
            </a:endParaRPr>
          </a:p>
        </p:txBody>
      </p:sp>
      <p:sp>
        <p:nvSpPr>
          <p:cNvPr id="22" name="Oval 21"/>
          <p:cNvSpPr/>
          <p:nvPr/>
        </p:nvSpPr>
        <p:spPr>
          <a:xfrm>
            <a:off x="575611" y="2627446"/>
            <a:ext cx="464815" cy="464815"/>
          </a:xfrm>
          <a:prstGeom prst="ellipse">
            <a:avLst/>
          </a:prstGeom>
          <a:solidFill>
            <a:schemeClr val="bg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accent5"/>
              </a:solidFill>
              <a:cs typeface="Arial"/>
            </a:endParaRPr>
          </a:p>
        </p:txBody>
      </p:sp>
      <p:sp>
        <p:nvSpPr>
          <p:cNvPr id="24" name="Text Placeholder 17"/>
          <p:cNvSpPr>
            <a:spLocks noGrp="1"/>
          </p:cNvSpPr>
          <p:nvPr>
            <p:ph type="body" sz="quarter" idx="13"/>
          </p:nvPr>
        </p:nvSpPr>
        <p:spPr>
          <a:xfrm>
            <a:off x="1172384" y="1334842"/>
            <a:ext cx="5678748" cy="461327"/>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5" name="Text Placeholder 17"/>
          <p:cNvSpPr>
            <a:spLocks noGrp="1"/>
          </p:cNvSpPr>
          <p:nvPr>
            <p:ph type="body" sz="quarter" idx="14"/>
          </p:nvPr>
        </p:nvSpPr>
        <p:spPr>
          <a:xfrm>
            <a:off x="1172385" y="1984561"/>
            <a:ext cx="5678748" cy="461327"/>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6" name="Text Placeholder 17"/>
          <p:cNvSpPr>
            <a:spLocks noGrp="1"/>
          </p:cNvSpPr>
          <p:nvPr>
            <p:ph type="body" sz="quarter" idx="15"/>
          </p:nvPr>
        </p:nvSpPr>
        <p:spPr>
          <a:xfrm>
            <a:off x="1172385" y="2627446"/>
            <a:ext cx="5678748" cy="461327"/>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7" name="Text Placeholder 17"/>
          <p:cNvSpPr>
            <a:spLocks noGrp="1"/>
          </p:cNvSpPr>
          <p:nvPr>
            <p:ph type="body" sz="quarter" idx="16" hasCustomPrompt="1"/>
          </p:nvPr>
        </p:nvSpPr>
        <p:spPr>
          <a:xfrm>
            <a:off x="575611" y="1327521"/>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1</a:t>
            </a:r>
          </a:p>
        </p:txBody>
      </p:sp>
      <p:sp>
        <p:nvSpPr>
          <p:cNvPr id="28" name="Text Placeholder 17"/>
          <p:cNvSpPr>
            <a:spLocks noGrp="1"/>
          </p:cNvSpPr>
          <p:nvPr>
            <p:ph type="body" sz="quarter" idx="17" hasCustomPrompt="1"/>
          </p:nvPr>
        </p:nvSpPr>
        <p:spPr>
          <a:xfrm>
            <a:off x="575611" y="1979318"/>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2</a:t>
            </a:r>
          </a:p>
        </p:txBody>
      </p:sp>
      <p:sp>
        <p:nvSpPr>
          <p:cNvPr id="29" name="Text Placeholder 17"/>
          <p:cNvSpPr>
            <a:spLocks noGrp="1"/>
          </p:cNvSpPr>
          <p:nvPr>
            <p:ph type="body" sz="quarter" idx="18" hasCustomPrompt="1"/>
          </p:nvPr>
        </p:nvSpPr>
        <p:spPr>
          <a:xfrm>
            <a:off x="575612" y="2625493"/>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3</a:t>
            </a:r>
          </a:p>
        </p:txBody>
      </p:sp>
      <p:sp>
        <p:nvSpPr>
          <p:cNvPr id="13" name="Oval 12"/>
          <p:cNvSpPr/>
          <p:nvPr/>
        </p:nvSpPr>
        <p:spPr>
          <a:xfrm>
            <a:off x="575612" y="3274581"/>
            <a:ext cx="464815" cy="464815"/>
          </a:xfrm>
          <a:prstGeom prst="ellipse">
            <a:avLst/>
          </a:prstGeom>
          <a:solidFill>
            <a:schemeClr val="accent6"/>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accent5"/>
              </a:solidFill>
              <a:cs typeface="Arial"/>
            </a:endParaRPr>
          </a:p>
        </p:txBody>
      </p:sp>
      <p:sp>
        <p:nvSpPr>
          <p:cNvPr id="14" name="Text Placeholder 17"/>
          <p:cNvSpPr>
            <a:spLocks noGrp="1"/>
          </p:cNvSpPr>
          <p:nvPr>
            <p:ph type="body" sz="quarter" idx="19"/>
          </p:nvPr>
        </p:nvSpPr>
        <p:spPr>
          <a:xfrm>
            <a:off x="1172386" y="3274581"/>
            <a:ext cx="5678748" cy="461327"/>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16" name="Text Placeholder 17"/>
          <p:cNvSpPr>
            <a:spLocks noGrp="1"/>
          </p:cNvSpPr>
          <p:nvPr>
            <p:ph type="body" sz="quarter" idx="20" hasCustomPrompt="1"/>
          </p:nvPr>
        </p:nvSpPr>
        <p:spPr>
          <a:xfrm>
            <a:off x="575613" y="3272628"/>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4</a:t>
            </a:r>
          </a:p>
        </p:txBody>
      </p:sp>
      <p:sp>
        <p:nvSpPr>
          <p:cNvPr id="17" name="Oval 16"/>
          <p:cNvSpPr/>
          <p:nvPr/>
        </p:nvSpPr>
        <p:spPr>
          <a:xfrm>
            <a:off x="575613" y="3921716"/>
            <a:ext cx="464815" cy="464815"/>
          </a:xfrm>
          <a:prstGeom prst="ellipse">
            <a:avLst/>
          </a:prstGeom>
          <a:solidFill>
            <a:srgbClr val="00394F"/>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accent5"/>
              </a:solidFill>
              <a:cs typeface="Arial"/>
            </a:endParaRPr>
          </a:p>
        </p:txBody>
      </p:sp>
      <p:sp>
        <p:nvSpPr>
          <p:cNvPr id="18" name="Text Placeholder 17"/>
          <p:cNvSpPr>
            <a:spLocks noGrp="1"/>
          </p:cNvSpPr>
          <p:nvPr>
            <p:ph type="body" sz="quarter" idx="21"/>
          </p:nvPr>
        </p:nvSpPr>
        <p:spPr>
          <a:xfrm>
            <a:off x="1172387" y="3921716"/>
            <a:ext cx="5678748" cy="461327"/>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19" name="Text Placeholder 17"/>
          <p:cNvSpPr>
            <a:spLocks noGrp="1"/>
          </p:cNvSpPr>
          <p:nvPr>
            <p:ph type="body" sz="quarter" idx="22" hasCustomPrompt="1"/>
          </p:nvPr>
        </p:nvSpPr>
        <p:spPr>
          <a:xfrm>
            <a:off x="575614" y="3919763"/>
            <a:ext cx="464815" cy="461327"/>
          </a:xfrm>
          <a:prstGeom prst="rect">
            <a:avLst/>
          </a:prstGeom>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5</a:t>
            </a:r>
          </a:p>
        </p:txBody>
      </p:sp>
    </p:spTree>
    <p:extLst>
      <p:ext uri="{BB962C8B-B14F-4D97-AF65-F5344CB8AC3E}">
        <p14:creationId xmlns:p14="http://schemas.microsoft.com/office/powerpoint/2010/main" val="3463479268"/>
      </p:ext>
    </p:extLst>
  </p:cSld>
  <p:clrMapOvr>
    <a:masterClrMapping/>
  </p:clrMapOvr>
  <p:transition spd="slow">
    <p:wip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6_Circled_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004C69"/>
                </a:solidFill>
              </a:defRPr>
            </a:lvl1pPr>
          </a:lstStyle>
          <a:p>
            <a:r>
              <a:rPr lang="en-US"/>
              <a:t>Click to edit Master title style</a:t>
            </a:r>
            <a:endParaRPr lang="en-US" dirty="0"/>
          </a:p>
        </p:txBody>
      </p:sp>
      <p:sp>
        <p:nvSpPr>
          <p:cNvPr id="42" name="Oval 41"/>
          <p:cNvSpPr/>
          <p:nvPr/>
        </p:nvSpPr>
        <p:spPr>
          <a:xfrm>
            <a:off x="575611" y="1979318"/>
            <a:ext cx="464815" cy="464815"/>
          </a:xfrm>
          <a:prstGeom prst="ellipse">
            <a:avLst/>
          </a:prstGeom>
          <a:solidFill>
            <a:srgbClr val="38C6F4"/>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43" name="Oval 42"/>
          <p:cNvSpPr/>
          <p:nvPr/>
        </p:nvSpPr>
        <p:spPr>
          <a:xfrm>
            <a:off x="575610" y="1328927"/>
            <a:ext cx="464815" cy="464815"/>
          </a:xfrm>
          <a:prstGeom prst="ellipse">
            <a:avLst/>
          </a:prstGeom>
          <a:solidFill>
            <a:srgbClr val="00394F"/>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rgbClr val="FFFFFF"/>
              </a:solidFill>
              <a:cs typeface="Arial"/>
            </a:endParaRPr>
          </a:p>
        </p:txBody>
      </p:sp>
      <p:sp>
        <p:nvSpPr>
          <p:cNvPr id="44" name="Oval 43"/>
          <p:cNvSpPr/>
          <p:nvPr/>
        </p:nvSpPr>
        <p:spPr>
          <a:xfrm>
            <a:off x="575611" y="2627446"/>
            <a:ext cx="464815" cy="464815"/>
          </a:xfrm>
          <a:prstGeom prst="ellipse">
            <a:avLst/>
          </a:prstGeom>
          <a:solidFill>
            <a:schemeClr val="bg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45" name="Text Placeholder 17"/>
          <p:cNvSpPr>
            <a:spLocks noGrp="1"/>
          </p:cNvSpPr>
          <p:nvPr>
            <p:ph type="body" sz="quarter" idx="13"/>
          </p:nvPr>
        </p:nvSpPr>
        <p:spPr>
          <a:xfrm>
            <a:off x="1172384" y="1334842"/>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46" name="Text Placeholder 17"/>
          <p:cNvSpPr>
            <a:spLocks noGrp="1"/>
          </p:cNvSpPr>
          <p:nvPr>
            <p:ph type="body" sz="quarter" idx="14"/>
          </p:nvPr>
        </p:nvSpPr>
        <p:spPr>
          <a:xfrm>
            <a:off x="1172385" y="1984561"/>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47" name="Text Placeholder 17"/>
          <p:cNvSpPr>
            <a:spLocks noGrp="1"/>
          </p:cNvSpPr>
          <p:nvPr>
            <p:ph type="body" sz="quarter" idx="15"/>
          </p:nvPr>
        </p:nvSpPr>
        <p:spPr>
          <a:xfrm>
            <a:off x="1172385" y="2627446"/>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48" name="Text Placeholder 17"/>
          <p:cNvSpPr>
            <a:spLocks noGrp="1"/>
          </p:cNvSpPr>
          <p:nvPr>
            <p:ph type="body" sz="quarter" idx="16" hasCustomPrompt="1"/>
          </p:nvPr>
        </p:nvSpPr>
        <p:spPr>
          <a:xfrm>
            <a:off x="575611" y="1327521"/>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1</a:t>
            </a:r>
          </a:p>
        </p:txBody>
      </p:sp>
      <p:sp>
        <p:nvSpPr>
          <p:cNvPr id="49" name="Text Placeholder 17"/>
          <p:cNvSpPr>
            <a:spLocks noGrp="1"/>
          </p:cNvSpPr>
          <p:nvPr>
            <p:ph type="body" sz="quarter" idx="17" hasCustomPrompt="1"/>
          </p:nvPr>
        </p:nvSpPr>
        <p:spPr>
          <a:xfrm>
            <a:off x="575611" y="1979318"/>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2</a:t>
            </a:r>
          </a:p>
        </p:txBody>
      </p:sp>
      <p:sp>
        <p:nvSpPr>
          <p:cNvPr id="50" name="Text Placeholder 17"/>
          <p:cNvSpPr>
            <a:spLocks noGrp="1"/>
          </p:cNvSpPr>
          <p:nvPr>
            <p:ph type="body" sz="quarter" idx="18" hasCustomPrompt="1"/>
          </p:nvPr>
        </p:nvSpPr>
        <p:spPr>
          <a:xfrm>
            <a:off x="575612" y="2625493"/>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3</a:t>
            </a:r>
          </a:p>
        </p:txBody>
      </p:sp>
      <p:sp>
        <p:nvSpPr>
          <p:cNvPr id="51" name="Oval 50"/>
          <p:cNvSpPr/>
          <p:nvPr/>
        </p:nvSpPr>
        <p:spPr>
          <a:xfrm>
            <a:off x="575612" y="3274581"/>
            <a:ext cx="464815" cy="464815"/>
          </a:xfrm>
          <a:prstGeom prst="ellipse">
            <a:avLst/>
          </a:prstGeom>
          <a:solidFill>
            <a:schemeClr val="accent6"/>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52" name="Text Placeholder 17"/>
          <p:cNvSpPr>
            <a:spLocks noGrp="1"/>
          </p:cNvSpPr>
          <p:nvPr>
            <p:ph type="body" sz="quarter" idx="19"/>
          </p:nvPr>
        </p:nvSpPr>
        <p:spPr>
          <a:xfrm>
            <a:off x="1172386" y="3274581"/>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53" name="Text Placeholder 17"/>
          <p:cNvSpPr>
            <a:spLocks noGrp="1"/>
          </p:cNvSpPr>
          <p:nvPr>
            <p:ph type="body" sz="quarter" idx="20" hasCustomPrompt="1"/>
          </p:nvPr>
        </p:nvSpPr>
        <p:spPr>
          <a:xfrm>
            <a:off x="575613" y="3272628"/>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4</a:t>
            </a:r>
          </a:p>
        </p:txBody>
      </p:sp>
      <p:sp>
        <p:nvSpPr>
          <p:cNvPr id="54" name="Oval 53"/>
          <p:cNvSpPr/>
          <p:nvPr/>
        </p:nvSpPr>
        <p:spPr>
          <a:xfrm>
            <a:off x="575613" y="3921716"/>
            <a:ext cx="464815" cy="464815"/>
          </a:xfrm>
          <a:prstGeom prst="ellipse">
            <a:avLst/>
          </a:prstGeom>
          <a:solidFill>
            <a:schemeClr val="accent1">
              <a:lumMod val="75000"/>
            </a:schemeClr>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55" name="Text Placeholder 17"/>
          <p:cNvSpPr>
            <a:spLocks noGrp="1"/>
          </p:cNvSpPr>
          <p:nvPr>
            <p:ph type="body" sz="quarter" idx="21"/>
          </p:nvPr>
        </p:nvSpPr>
        <p:spPr>
          <a:xfrm>
            <a:off x="1172387" y="3921716"/>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56" name="Text Placeholder 17"/>
          <p:cNvSpPr>
            <a:spLocks noGrp="1"/>
          </p:cNvSpPr>
          <p:nvPr>
            <p:ph type="body" sz="quarter" idx="22" hasCustomPrompt="1"/>
          </p:nvPr>
        </p:nvSpPr>
        <p:spPr>
          <a:xfrm>
            <a:off x="575614" y="3919763"/>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5</a:t>
            </a:r>
          </a:p>
        </p:txBody>
      </p:sp>
      <p:sp>
        <p:nvSpPr>
          <p:cNvPr id="57" name="Oval 56"/>
          <p:cNvSpPr/>
          <p:nvPr/>
        </p:nvSpPr>
        <p:spPr>
          <a:xfrm>
            <a:off x="4414576" y="1983084"/>
            <a:ext cx="464815" cy="464815"/>
          </a:xfrm>
          <a:prstGeom prst="ellipse">
            <a:avLst/>
          </a:prstGeom>
          <a:solidFill>
            <a:schemeClr val="accent6"/>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58" name="Oval 57"/>
          <p:cNvSpPr/>
          <p:nvPr/>
        </p:nvSpPr>
        <p:spPr>
          <a:xfrm>
            <a:off x="4414575" y="1332693"/>
            <a:ext cx="464815" cy="464815"/>
          </a:xfrm>
          <a:prstGeom prst="ellipse">
            <a:avLst/>
          </a:prstGeom>
          <a:solidFill>
            <a:srgbClr val="00394F"/>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59" name="Oval 58"/>
          <p:cNvSpPr/>
          <p:nvPr/>
        </p:nvSpPr>
        <p:spPr>
          <a:xfrm>
            <a:off x="4414576" y="2631212"/>
            <a:ext cx="464815" cy="464815"/>
          </a:xfrm>
          <a:prstGeom prst="ellipse">
            <a:avLst/>
          </a:prstGeom>
          <a:solidFill>
            <a:schemeClr val="accent5"/>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60" name="Text Placeholder 17"/>
          <p:cNvSpPr>
            <a:spLocks noGrp="1"/>
          </p:cNvSpPr>
          <p:nvPr>
            <p:ph type="body" sz="quarter" idx="23"/>
          </p:nvPr>
        </p:nvSpPr>
        <p:spPr>
          <a:xfrm>
            <a:off x="5011349" y="1338608"/>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61" name="Text Placeholder 17"/>
          <p:cNvSpPr>
            <a:spLocks noGrp="1"/>
          </p:cNvSpPr>
          <p:nvPr>
            <p:ph type="body" sz="quarter" idx="24"/>
          </p:nvPr>
        </p:nvSpPr>
        <p:spPr>
          <a:xfrm>
            <a:off x="5011350" y="1988327"/>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62" name="Text Placeholder 17"/>
          <p:cNvSpPr>
            <a:spLocks noGrp="1"/>
          </p:cNvSpPr>
          <p:nvPr>
            <p:ph type="body" sz="quarter" idx="25"/>
          </p:nvPr>
        </p:nvSpPr>
        <p:spPr>
          <a:xfrm>
            <a:off x="5011350" y="2631212"/>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63" name="Text Placeholder 17"/>
          <p:cNvSpPr>
            <a:spLocks noGrp="1"/>
          </p:cNvSpPr>
          <p:nvPr>
            <p:ph type="body" sz="quarter" idx="26" hasCustomPrompt="1"/>
          </p:nvPr>
        </p:nvSpPr>
        <p:spPr>
          <a:xfrm>
            <a:off x="4414576" y="1331287"/>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6</a:t>
            </a:r>
          </a:p>
        </p:txBody>
      </p:sp>
      <p:sp>
        <p:nvSpPr>
          <p:cNvPr id="64" name="Text Placeholder 17"/>
          <p:cNvSpPr>
            <a:spLocks noGrp="1"/>
          </p:cNvSpPr>
          <p:nvPr>
            <p:ph type="body" sz="quarter" idx="27" hasCustomPrompt="1"/>
          </p:nvPr>
        </p:nvSpPr>
        <p:spPr>
          <a:xfrm>
            <a:off x="4414576" y="1983084"/>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7</a:t>
            </a:r>
          </a:p>
        </p:txBody>
      </p:sp>
      <p:sp>
        <p:nvSpPr>
          <p:cNvPr id="65" name="Text Placeholder 17"/>
          <p:cNvSpPr>
            <a:spLocks noGrp="1"/>
          </p:cNvSpPr>
          <p:nvPr>
            <p:ph type="body" sz="quarter" idx="28" hasCustomPrompt="1"/>
          </p:nvPr>
        </p:nvSpPr>
        <p:spPr>
          <a:xfrm>
            <a:off x="4414577" y="2629259"/>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8</a:t>
            </a:r>
          </a:p>
        </p:txBody>
      </p:sp>
      <p:sp>
        <p:nvSpPr>
          <p:cNvPr id="66" name="Oval 65"/>
          <p:cNvSpPr/>
          <p:nvPr/>
        </p:nvSpPr>
        <p:spPr>
          <a:xfrm>
            <a:off x="4414577" y="3278347"/>
            <a:ext cx="464815" cy="464815"/>
          </a:xfrm>
          <a:prstGeom prst="ellipse">
            <a:avLst/>
          </a:prstGeom>
          <a:solidFill>
            <a:schemeClr val="bg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67" name="Text Placeholder 17"/>
          <p:cNvSpPr>
            <a:spLocks noGrp="1"/>
          </p:cNvSpPr>
          <p:nvPr>
            <p:ph type="body" sz="quarter" idx="29"/>
          </p:nvPr>
        </p:nvSpPr>
        <p:spPr>
          <a:xfrm>
            <a:off x="5011351" y="3278347"/>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68" name="Text Placeholder 17"/>
          <p:cNvSpPr>
            <a:spLocks noGrp="1"/>
          </p:cNvSpPr>
          <p:nvPr>
            <p:ph type="body" sz="quarter" idx="30" hasCustomPrompt="1"/>
          </p:nvPr>
        </p:nvSpPr>
        <p:spPr>
          <a:xfrm>
            <a:off x="4414578" y="3276394"/>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9</a:t>
            </a:r>
          </a:p>
        </p:txBody>
      </p:sp>
      <p:sp>
        <p:nvSpPr>
          <p:cNvPr id="69" name="Oval 68"/>
          <p:cNvSpPr/>
          <p:nvPr/>
        </p:nvSpPr>
        <p:spPr>
          <a:xfrm>
            <a:off x="4414578" y="3925482"/>
            <a:ext cx="464815" cy="464815"/>
          </a:xfrm>
          <a:prstGeom prst="ellipse">
            <a:avLst/>
          </a:prstGeom>
          <a:solidFill>
            <a:schemeClr val="accent1">
              <a:lumMod val="75000"/>
            </a:schemeClr>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70" name="Text Placeholder 17"/>
          <p:cNvSpPr>
            <a:spLocks noGrp="1"/>
          </p:cNvSpPr>
          <p:nvPr>
            <p:ph type="body" sz="quarter" idx="31"/>
          </p:nvPr>
        </p:nvSpPr>
        <p:spPr>
          <a:xfrm>
            <a:off x="5011352" y="3925482"/>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71" name="Text Placeholder 17"/>
          <p:cNvSpPr>
            <a:spLocks noGrp="1"/>
          </p:cNvSpPr>
          <p:nvPr>
            <p:ph type="body" sz="quarter" idx="32" hasCustomPrompt="1"/>
          </p:nvPr>
        </p:nvSpPr>
        <p:spPr>
          <a:xfrm>
            <a:off x="4414579" y="3923529"/>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10</a:t>
            </a:r>
          </a:p>
        </p:txBody>
      </p:sp>
    </p:spTree>
    <p:extLst>
      <p:ext uri="{BB962C8B-B14F-4D97-AF65-F5344CB8AC3E}">
        <p14:creationId xmlns:p14="http://schemas.microsoft.com/office/powerpoint/2010/main" val="1886252573"/>
      </p:ext>
    </p:extLst>
  </p:cSld>
  <p:clrMapOvr>
    <a:masterClrMapping/>
  </p:clrMapOvr>
  <p:transition spd="slow">
    <p:wip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p:cSld name="1_Closing Slide">
    <p:bg>
      <p:bgPr>
        <a:solidFill>
          <a:schemeClr val="accent5"/>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1"/>
            <a:ext cx="9143999" cy="5165874"/>
          </a:xfrm>
          <a:prstGeom prst="rect">
            <a:avLst/>
          </a:prstGeom>
        </p:spPr>
      </p:pic>
      <p:grpSp>
        <p:nvGrpSpPr>
          <p:cNvPr id="4" name="Group 4"/>
          <p:cNvGrpSpPr>
            <a:grpSpLocks noChangeAspect="1"/>
          </p:cNvGrpSpPr>
          <p:nvPr userDrawn="1"/>
        </p:nvGrpSpPr>
        <p:grpSpPr bwMode="auto">
          <a:xfrm>
            <a:off x="3746294" y="2129856"/>
            <a:ext cx="1617944" cy="860542"/>
            <a:chOff x="310" y="249"/>
            <a:chExt cx="502" cy="267"/>
          </a:xfrm>
          <a:solidFill>
            <a:schemeClr val="accent5"/>
          </a:solidFill>
        </p:grpSpPr>
        <p:sp>
          <p:nvSpPr>
            <p:cNvPr id="5"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621280253"/>
      </p:ext>
    </p:extLst>
  </p:cSld>
  <p:clrMapOvr>
    <a:masterClrMapping/>
  </p:clrMapOvr>
  <p:transition spd="slow">
    <p:wip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p:cSld name="Closing Slide">
    <p:bg>
      <p:bgPr>
        <a:solidFill>
          <a:schemeClr val="accent5"/>
        </a:solidFill>
        <a:effectLst/>
      </p:bgPr>
    </p:bg>
    <p:spTree>
      <p:nvGrpSpPr>
        <p:cNvPr id="1" name=""/>
        <p:cNvGrpSpPr/>
        <p:nvPr/>
      </p:nvGrpSpPr>
      <p:grpSpPr>
        <a:xfrm>
          <a:off x="0" y="0"/>
          <a:ext cx="0" cy="0"/>
          <a:chOff x="0" y="0"/>
          <a:chExt cx="0" cy="0"/>
        </a:xfrm>
      </p:grpSpPr>
      <p:sp>
        <p:nvSpPr>
          <p:cNvPr id="3" name="Rectangle 2"/>
          <p:cNvSpPr/>
          <p:nvPr userDrawn="1"/>
        </p:nvSpPr>
        <p:spPr>
          <a:xfrm>
            <a:off x="0" y="0"/>
            <a:ext cx="9144000" cy="5143500"/>
          </a:xfrm>
          <a:prstGeom prst="rect">
            <a:avLst/>
          </a:prstGeom>
          <a:solidFill>
            <a:srgbClr val="00394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 name="Group 4"/>
          <p:cNvGrpSpPr>
            <a:grpSpLocks noChangeAspect="1"/>
          </p:cNvGrpSpPr>
          <p:nvPr userDrawn="1"/>
        </p:nvGrpSpPr>
        <p:grpSpPr bwMode="auto">
          <a:xfrm>
            <a:off x="3746294" y="2129856"/>
            <a:ext cx="1617944" cy="860542"/>
            <a:chOff x="310" y="249"/>
            <a:chExt cx="502" cy="267"/>
          </a:xfrm>
          <a:solidFill>
            <a:schemeClr val="accent5"/>
          </a:solidFill>
        </p:grpSpPr>
        <p:sp>
          <p:nvSpPr>
            <p:cNvPr id="5"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2688691591"/>
      </p:ext>
    </p:extLst>
  </p:cSld>
  <p:clrMapOvr>
    <a:masterClrMapping/>
  </p:clrMapOvr>
  <p:transition spd="slow">
    <p:wip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p:cSld name="3_Closing Slide">
    <p:bg>
      <p:bgPr>
        <a:solidFill>
          <a:schemeClr val="accent5"/>
        </a:solidFill>
        <a:effectLst/>
      </p:bgPr>
    </p:bg>
    <p:spTree>
      <p:nvGrpSpPr>
        <p:cNvPr id="1" name=""/>
        <p:cNvGrpSpPr/>
        <p:nvPr/>
      </p:nvGrpSpPr>
      <p:grpSpPr>
        <a:xfrm>
          <a:off x="0" y="0"/>
          <a:ext cx="0" cy="0"/>
          <a:chOff x="0" y="0"/>
          <a:chExt cx="0" cy="0"/>
        </a:xfrm>
      </p:grpSpPr>
      <p:grpSp>
        <p:nvGrpSpPr>
          <p:cNvPr id="4" name="Group 4"/>
          <p:cNvGrpSpPr>
            <a:grpSpLocks noChangeAspect="1"/>
          </p:cNvGrpSpPr>
          <p:nvPr userDrawn="1"/>
        </p:nvGrpSpPr>
        <p:grpSpPr bwMode="auto">
          <a:xfrm>
            <a:off x="3746294" y="2129856"/>
            <a:ext cx="1617944" cy="860542"/>
            <a:chOff x="310" y="249"/>
            <a:chExt cx="502" cy="267"/>
          </a:xfrm>
          <a:solidFill>
            <a:schemeClr val="accent1">
              <a:lumMod val="75000"/>
            </a:schemeClr>
          </a:solidFill>
        </p:grpSpPr>
        <p:sp>
          <p:nvSpPr>
            <p:cNvPr id="5"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764676774"/>
      </p:ext>
    </p:extLst>
  </p:cSld>
  <p:clrMapOvr>
    <a:masterClrMapping/>
  </p:clrMapOvr>
  <p:transition spd="slow">
    <p:wip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Slide Number Placeholder 6"/>
          <p:cNvSpPr>
            <a:spLocks noGrp="1"/>
          </p:cNvSpPr>
          <p:nvPr>
            <p:ph type="sldNum" sz="quarter" idx="4"/>
          </p:nvPr>
        </p:nvSpPr>
        <p:spPr>
          <a:xfrm>
            <a:off x="8473441" y="4954263"/>
            <a:ext cx="676910" cy="189238"/>
          </a:xfrm>
          <a:prstGeom prst="rect">
            <a:avLst/>
          </a:prstGeom>
        </p:spPr>
        <p:txBody>
          <a:bodyPr vert="horz" lIns="91440" tIns="45720" rIns="91440" bIns="45720" rtlCol="0" anchor="ctr"/>
          <a:lstStyle>
            <a:lvl1pPr algn="r">
              <a:defRPr sz="525">
                <a:solidFill>
                  <a:schemeClr val="tx2"/>
                </a:solidFill>
              </a:defRPr>
            </a:lvl1pPr>
          </a:lstStyle>
          <a:p>
            <a:pPr defTabSz="385763">
              <a:defRPr/>
            </a:pPr>
            <a:fld id="{2F5CCB13-0A32-4557-88E9-079F0C330695}" type="slidenum">
              <a:rPr lang="en-US" kern="0" smtClean="0">
                <a:solidFill>
                  <a:srgbClr val="595959"/>
                </a:solidFill>
              </a:rPr>
              <a:pPr defTabSz="385763">
                <a:defRPr/>
              </a:pPr>
              <a:t>‹#›</a:t>
            </a:fld>
            <a:endParaRPr lang="en-US" kern="0" dirty="0">
              <a:solidFill>
                <a:srgbClr val="595959"/>
              </a:solidFill>
            </a:endParaRPr>
          </a:p>
        </p:txBody>
      </p:sp>
      <p:sp>
        <p:nvSpPr>
          <p:cNvPr id="5" name="Rectangle 3"/>
          <p:cNvSpPr>
            <a:spLocks noGrp="1" noChangeArrowheads="1"/>
          </p:cNvSpPr>
          <p:nvPr>
            <p:ph idx="1"/>
          </p:nvPr>
        </p:nvSpPr>
        <p:spPr bwMode="auto">
          <a:xfrm>
            <a:off x="144065" y="798944"/>
            <a:ext cx="8853286" cy="4155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91440" tIns="45720" rIns="182880" bIns="45720" numCol="1" anchor="t" anchorCtr="0" compatLnSpc="1">
            <a:prstTxWarp prst="textNoShape">
              <a:avLst/>
            </a:prstTxWarp>
          </a:bodyPr>
          <a:lstStyle>
            <a:lvl1pPr marL="169863" indent="-169863">
              <a:lnSpc>
                <a:spcPct val="100000"/>
              </a:lnSpc>
              <a:spcBef>
                <a:spcPts val="600"/>
              </a:spcBef>
              <a:spcAft>
                <a:spcPts val="600"/>
              </a:spcAft>
              <a:buFont typeface="Wingdings" panose="05000000000000000000" pitchFamily="2" charset="2"/>
              <a:buChar char="§"/>
              <a:defRPr>
                <a:solidFill>
                  <a:srgbClr val="000000"/>
                </a:solidFill>
              </a:defRPr>
            </a:lvl1pPr>
            <a:lvl2pPr>
              <a:lnSpc>
                <a:spcPct val="100000"/>
              </a:lnSpc>
              <a:spcBef>
                <a:spcPts val="300"/>
              </a:spcBef>
              <a:spcAft>
                <a:spcPts val="300"/>
              </a:spcAft>
              <a:defRPr>
                <a:solidFill>
                  <a:srgbClr val="000000"/>
                </a:solidFill>
              </a:defRPr>
            </a:lvl2pPr>
            <a:lvl3pPr>
              <a:lnSpc>
                <a:spcPct val="100000"/>
              </a:lnSpc>
              <a:spcBef>
                <a:spcPts val="300"/>
              </a:spcBef>
              <a:spcAft>
                <a:spcPts val="300"/>
              </a:spcAft>
              <a:defRPr>
                <a:solidFill>
                  <a:srgbClr val="000000"/>
                </a:solidFill>
              </a:defRPr>
            </a:lvl3pPr>
            <a:lvl4pPr>
              <a:lnSpc>
                <a:spcPct val="100000"/>
              </a:lnSpc>
              <a:spcBef>
                <a:spcPts val="300"/>
              </a:spcBef>
              <a:spcAft>
                <a:spcPts val="300"/>
              </a:spcAft>
              <a:defRPr>
                <a:solidFill>
                  <a:srgbClr val="000000"/>
                </a:solidFill>
              </a:defRPr>
            </a:lvl4pPr>
          </a:lstStyle>
          <a:p>
            <a:pPr lvl="0"/>
            <a:r>
              <a:rPr lang="en-US">
                <a:sym typeface="Arial" pitchFamily="34" charset="0"/>
              </a:rPr>
              <a:t>Click to edit Master text styles</a:t>
            </a:r>
          </a:p>
          <a:p>
            <a:pPr lvl="1"/>
            <a:r>
              <a:rPr lang="en-US">
                <a:sym typeface="Arial" pitchFamily="34" charset="0"/>
              </a:rPr>
              <a:t>Second level</a:t>
            </a:r>
          </a:p>
          <a:p>
            <a:pPr lvl="2"/>
            <a:r>
              <a:rPr lang="en-US">
                <a:sym typeface="Arial" pitchFamily="34" charset="0"/>
              </a:rPr>
              <a:t>Third level</a:t>
            </a:r>
          </a:p>
          <a:p>
            <a:pPr lvl="3"/>
            <a:r>
              <a:rPr lang="en-US">
                <a:sym typeface="Arial" pitchFamily="34" charset="0"/>
              </a:rPr>
              <a:t>Fourth level</a:t>
            </a:r>
          </a:p>
        </p:txBody>
      </p:sp>
      <p:sp>
        <p:nvSpPr>
          <p:cNvPr id="6" name="Rectangle 2"/>
          <p:cNvSpPr>
            <a:spLocks noGrp="1" noChangeArrowheads="1"/>
          </p:cNvSpPr>
          <p:nvPr>
            <p:ph type="title"/>
          </p:nvPr>
        </p:nvSpPr>
        <p:spPr bwMode="auto">
          <a:xfrm>
            <a:off x="1" y="41393"/>
            <a:ext cx="9144000" cy="7575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nSpc>
                <a:spcPct val="100000"/>
              </a:lnSpc>
              <a:defRPr sz="2400"/>
            </a:lvl1pPr>
          </a:lstStyle>
          <a:p>
            <a:pPr lvl="0"/>
            <a:r>
              <a:rPr lang="en-US">
                <a:sym typeface="Arial" pitchFamily="34" charset="0"/>
              </a:rPr>
              <a:t>Click to edit Master title style</a:t>
            </a:r>
            <a:endParaRPr lang="en-US" dirty="0">
              <a:sym typeface="Arial" pitchFamily="34" charset="0"/>
            </a:endParaRPr>
          </a:p>
        </p:txBody>
      </p:sp>
    </p:spTree>
    <p:extLst>
      <p:ext uri="{BB962C8B-B14F-4D97-AF65-F5344CB8AC3E}">
        <p14:creationId xmlns:p14="http://schemas.microsoft.com/office/powerpoint/2010/main" val="1066119128"/>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INTR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Object1"/>
          <p:cNvSpPr>
            <a:spLocks noGrp="1"/>
          </p:cNvSpPr>
          <p:nvPr>
            <p:ph type="body" idx="100" hasCustomPrompt="1"/>
          </p:nvPr>
        </p:nvSpPr>
        <p:spPr>
          <a:xfrm>
            <a:off x="457200" y="1543050"/>
            <a:ext cx="6400800" cy="1828800"/>
          </a:xfrm>
          <a:prstGeom prst="rect">
            <a:avLst/>
          </a:prstGeom>
          <a:noFill/>
          <a:ln/>
        </p:spPr>
        <p:txBody>
          <a:bodyPr wrap="square" rtlCol="0"/>
          <a:lstStyle>
            <a:lvl1pPr marL="0" indent="0">
              <a:buNone/>
              <a:defRPr lang="en-US" sz="3600" dirty="0">
                <a:solidFill>
                  <a:srgbClr val="AFE8FB"/>
                </a:solidFill>
                <a:latin typeface="Arial" pitchFamily="34" charset="0"/>
                <a:ea typeface="Arial" pitchFamily="34" charset="-122"/>
                <a:cs typeface="Arial" pitchFamily="34" charset="-120"/>
              </a:defRPr>
            </a:lvl1pPr>
          </a:lstStyle>
          <a:p>
            <a:pPr marL="0" indent="0">
              <a:buNone/>
            </a:pPr>
            <a:r>
              <a:rPr lang="en-US" sz="3600" dirty="0">
                <a:solidFill>
                  <a:srgbClr val="AFE8FB"/>
                </a:solidFill>
                <a:latin typeface="Arial" pitchFamily="34" charset="0"/>
                <a:ea typeface="Arial" pitchFamily="34" charset="-122"/>
                <a:cs typeface="Arial" pitchFamily="34" charset="-120"/>
              </a:rPr>
              <a:t>(custom placeholder text!)</a:t>
            </a:r>
            <a:endParaRPr lang="en-US" sz="3600" dirty="0"/>
          </a:p>
        </p:txBody>
      </p:sp>
      <p:sp>
        <p:nvSpPr>
          <p:cNvPr id="3" name="Object2"/>
          <p:cNvSpPr>
            <a:spLocks noGrp="1"/>
          </p:cNvSpPr>
          <p:nvPr>
            <p:ph type="body" idx="101" hasCustomPrompt="1"/>
          </p:nvPr>
        </p:nvSpPr>
        <p:spPr>
          <a:xfrm>
            <a:off x="457200" y="4114800"/>
            <a:ext cx="3657600" cy="914400"/>
          </a:xfrm>
          <a:prstGeom prst="rect">
            <a:avLst/>
          </a:prstGeom>
          <a:noFill/>
          <a:ln/>
        </p:spPr>
        <p:txBody>
          <a:bodyPr wrap="square" rtlCol="0"/>
          <a:lstStyle>
            <a:lvl1pPr marL="0" indent="0">
              <a:buNone/>
              <a:defRPr lang="en-US" sz="1200" dirty="0">
                <a:solidFill>
                  <a:srgbClr val="AFE8FB"/>
                </a:solidFill>
                <a:latin typeface="Arial" pitchFamily="34" charset="0"/>
                <a:ea typeface="Arial" pitchFamily="34" charset="-122"/>
                <a:cs typeface="Arial" pitchFamily="34" charset="-120"/>
              </a:defRPr>
            </a:lvl1pPr>
          </a:lstStyle>
          <a:p>
            <a:pPr marL="0" indent="0">
              <a:buNone/>
            </a:pPr>
            <a:r>
              <a:rPr lang="en-US" sz="1200" dirty="0">
                <a:solidFill>
                  <a:srgbClr val="AFE8FB"/>
                </a:solidFill>
                <a:latin typeface="Arial" pitchFamily="34" charset="0"/>
                <a:ea typeface="Arial" pitchFamily="34" charset="-122"/>
                <a:cs typeface="Arial" pitchFamily="34" charset="-120"/>
              </a:rPr>
              <a:t>(custom placeholder text!)</a:t>
            </a:r>
            <a:endParaRPr lang="en-US" sz="1200" dirty="0"/>
          </a:p>
        </p:txBody>
      </p:sp>
      <p:pic>
        <p:nvPicPr>
          <p:cNvPr id="4" name="Object 3" descr="/Users/phillipball/Projects/Cisco/Netacad 3/netacad-vudu/src/pptx/assets/Cisco_logo.png"/>
          <p:cNvPicPr>
            <a:picLocks noChangeAspect="1"/>
          </p:cNvPicPr>
          <p:nvPr/>
        </p:nvPicPr>
        <p:blipFill>
          <a:blip r:embed="rId3"/>
          <a:srcRect t="-33333" b="-33333"/>
          <a:stretch/>
        </p:blipFill>
        <p:spPr>
          <a:xfrm>
            <a:off x="457200" y="257175"/>
            <a:ext cx="914400" cy="914400"/>
          </a:xfrm>
          <a:prstGeom prst="rect">
            <a:avLst/>
          </a:prstGeom>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5383009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INTRO_AL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Object1"/>
          <p:cNvSpPr>
            <a:spLocks noGrp="1"/>
          </p:cNvSpPr>
          <p:nvPr>
            <p:ph type="body" idx="100" hasCustomPrompt="1"/>
          </p:nvPr>
        </p:nvSpPr>
        <p:spPr>
          <a:xfrm>
            <a:off x="457200" y="1543050"/>
            <a:ext cx="6400800" cy="2571750"/>
          </a:xfrm>
          <a:prstGeom prst="rect">
            <a:avLst/>
          </a:prstGeom>
          <a:noFill/>
          <a:ln/>
        </p:spPr>
        <p:txBody>
          <a:bodyPr wrap="square" rtlCol="0"/>
          <a:lstStyle>
            <a:lvl1pPr marL="0" indent="0">
              <a:buNone/>
              <a:defRPr lang="en-US" sz="4200" dirty="0">
                <a:solidFill>
                  <a:srgbClr val="AFE8FB"/>
                </a:solidFill>
                <a:latin typeface="Arial" pitchFamily="34" charset="0"/>
                <a:ea typeface="Arial" pitchFamily="34" charset="-122"/>
                <a:cs typeface="Arial" pitchFamily="34" charset="-120"/>
              </a:defRPr>
            </a:lvl1pPr>
          </a:lstStyle>
          <a:p>
            <a:pPr marL="0" indent="0">
              <a:buNone/>
            </a:pPr>
            <a:r>
              <a:rPr lang="en-US" sz="4200" dirty="0">
                <a:solidFill>
                  <a:srgbClr val="AFE8FB"/>
                </a:solidFill>
                <a:latin typeface="Arial" pitchFamily="34" charset="0"/>
                <a:ea typeface="Arial" pitchFamily="34" charset="-122"/>
                <a:cs typeface="Arial" pitchFamily="34" charset="-120"/>
              </a:rPr>
              <a:t>(custom placeholder text!)</a:t>
            </a:r>
            <a:endParaRPr lang="en-US" sz="4200" dirty="0"/>
          </a:p>
        </p:txBody>
      </p:sp>
      <p:sp>
        <p:nvSpPr>
          <p:cNvPr id="3" name="Object2"/>
          <p:cNvSpPr>
            <a:spLocks noGrp="1"/>
          </p:cNvSpPr>
          <p:nvPr>
            <p:ph type="body" idx="101" hasCustomPrompt="1"/>
          </p:nvPr>
        </p:nvSpPr>
        <p:spPr>
          <a:xfrm>
            <a:off x="457200" y="4114800"/>
            <a:ext cx="3657600" cy="914400"/>
          </a:xfrm>
          <a:prstGeom prst="rect">
            <a:avLst/>
          </a:prstGeom>
          <a:noFill/>
          <a:ln/>
        </p:spPr>
        <p:txBody>
          <a:bodyPr wrap="square" rtlCol="0"/>
          <a:lstStyle>
            <a:lvl1pPr marL="0" indent="0">
              <a:buNone/>
              <a:defRPr lang="en-US" sz="1200" dirty="0">
                <a:solidFill>
                  <a:srgbClr val="AFE8FB"/>
                </a:solidFill>
                <a:latin typeface="Arial" pitchFamily="34" charset="0"/>
                <a:ea typeface="Arial" pitchFamily="34" charset="-122"/>
                <a:cs typeface="Arial" pitchFamily="34" charset="-120"/>
              </a:defRPr>
            </a:lvl1pPr>
          </a:lstStyle>
          <a:p>
            <a:pPr marL="0" indent="0">
              <a:buNone/>
            </a:pPr>
            <a:r>
              <a:rPr lang="en-US" sz="1200" dirty="0">
                <a:solidFill>
                  <a:srgbClr val="AFE8FB"/>
                </a:solidFill>
                <a:latin typeface="Arial" pitchFamily="34" charset="0"/>
                <a:ea typeface="Arial" pitchFamily="34" charset="-122"/>
                <a:cs typeface="Arial" pitchFamily="34" charset="-120"/>
              </a:rPr>
              <a:t>(custom placeholder text!)</a:t>
            </a:r>
            <a:endParaRPr lang="en-US" sz="1200" dirty="0"/>
          </a:p>
        </p:txBody>
      </p:sp>
      <p:pic>
        <p:nvPicPr>
          <p:cNvPr id="4" name="Object 3" descr="/Users/phillipball/Projects/Cisco/Netacad 3/netacad-vudu/src/pptx/assets/Cisco_logo.png"/>
          <p:cNvPicPr>
            <a:picLocks noChangeAspect="1"/>
          </p:cNvPicPr>
          <p:nvPr/>
        </p:nvPicPr>
        <p:blipFill>
          <a:blip r:embed="rId3"/>
          <a:srcRect t="-33333" b="-33333"/>
          <a:stretch/>
        </p:blipFill>
        <p:spPr>
          <a:xfrm>
            <a:off x="457200" y="257175"/>
            <a:ext cx="914400" cy="91440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INST_INTRO">
    <p:bg>
      <p:bgPr>
        <a:solidFill>
          <a:srgbClr val="FFFFFF"/>
        </a:solidFill>
        <a:effectLst/>
      </p:bgPr>
    </p:bg>
    <p:spTree>
      <p:nvGrpSpPr>
        <p:cNvPr id="1" name=""/>
        <p:cNvGrpSpPr/>
        <p:nvPr/>
      </p:nvGrpSpPr>
      <p:grpSpPr>
        <a:xfrm>
          <a:off x="0" y="0"/>
          <a:ext cx="0" cy="0"/>
          <a:chOff x="0" y="0"/>
          <a:chExt cx="0" cy="0"/>
        </a:xfrm>
      </p:grpSpPr>
      <p:sp>
        <p:nvSpPr>
          <p:cNvPr id="2" name="Object1"/>
          <p:cNvSpPr>
            <a:spLocks noGrp="1"/>
          </p:cNvSpPr>
          <p:nvPr>
            <p:ph type="body" idx="100" hasCustomPrompt="1"/>
          </p:nvPr>
        </p:nvSpPr>
        <p:spPr>
          <a:xfrm>
            <a:off x="0" y="0"/>
            <a:ext cx="9144000" cy="274320"/>
          </a:xfrm>
          <a:prstGeom prst="rect">
            <a:avLst/>
          </a:prstGeom>
          <a:noFill/>
          <a:ln/>
        </p:spPr>
        <p:txBody>
          <a:bodyPr wrap="square" rtlCol="0"/>
          <a:lstStyle>
            <a:lvl1pPr marL="0" indent="0">
              <a:buNone/>
              <a:defRPr lang="en-US" sz="1600" dirty="0">
                <a:solidFill>
                  <a:srgbClr val="024C69"/>
                </a:solidFill>
                <a:latin typeface="Arial" pitchFamily="34" charset="0"/>
                <a:ea typeface="Arial" pitchFamily="34" charset="-122"/>
                <a:cs typeface="Arial" pitchFamily="34" charset="-120"/>
              </a:defRPr>
            </a:lvl1pPr>
          </a:lstStyle>
          <a:p>
            <a:pPr marL="0" indent="0">
              <a:buNone/>
            </a:pPr>
            <a:r>
              <a:rPr lang="en-US" sz="1600" dirty="0">
                <a:solidFill>
                  <a:srgbClr val="024C69"/>
                </a:solidFill>
                <a:latin typeface="Arial" pitchFamily="34" charset="0"/>
                <a:ea typeface="Arial" pitchFamily="34" charset="-122"/>
                <a:cs typeface="Arial" pitchFamily="34" charset="-120"/>
              </a:rPr>
              <a:t>(custom placeholder text!)</a:t>
            </a:r>
            <a:endParaRPr lang="en-US" sz="1600" dirty="0"/>
          </a:p>
        </p:txBody>
      </p:sp>
      <p:sp>
        <p:nvSpPr>
          <p:cNvPr id="3" name="Object2"/>
          <p:cNvSpPr/>
          <p:nvPr/>
        </p:nvSpPr>
        <p:spPr>
          <a:xfrm>
            <a:off x="914400" y="4629150"/>
            <a:ext cx="7772400" cy="228600"/>
          </a:xfrm>
          <a:prstGeom prst="rect">
            <a:avLst/>
          </a:prstGeom>
          <a:noFill/>
          <a:ln/>
        </p:spPr>
        <p:txBody>
          <a:bodyPr wrap="square" rtlCol="0" anchor="t">
            <a:normAutofit/>
          </a:bodyPr>
          <a:lstStyle/>
          <a:p>
            <a:pPr algn="r"/>
            <a:r>
              <a:rPr lang="en-US" sz="600" dirty="0">
                <a:solidFill>
                  <a:srgbClr val="D9D9D9"/>
                </a:solidFill>
              </a:rPr>
              <a:t>© 2021  Cisco and/or its affiliates. All rights reserved.   Cisco Confidential</a:t>
            </a:r>
            <a:endParaRPr lang="en-US" sz="600" dirty="0"/>
          </a:p>
        </p:txBody>
      </p:sp>
      <p:pic>
        <p:nvPicPr>
          <p:cNvPr id="4" name="Object 3" descr="/Users/phillipball/Projects/Cisco/Netacad 3/netacad-vudu/src/pptx/assets/Cisco_logo_sm.png"/>
          <p:cNvPicPr>
            <a:picLocks noChangeAspect="1"/>
          </p:cNvPicPr>
          <p:nvPr/>
        </p:nvPicPr>
        <p:blipFill>
          <a:blip r:embed="rId2"/>
          <a:stretch>
            <a:fillRect/>
          </a:stretch>
        </p:blipFill>
        <p:spPr>
          <a:xfrm>
            <a:off x="457200" y="4629150"/>
            <a:ext cx="365760" cy="182880"/>
          </a:xfrm>
          <a:prstGeom prst="rect">
            <a:avLst/>
          </a:prstGeom>
        </p:spPr>
      </p:pic>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 xmlns:ma14="http://schemas.microsoft.com/office/mac/drawingml/2011/main" val="0"/>
            </a:ext>
          </a:extLst>
        </p:spPr>
        <p:txBody>
          <a:bodyPr/>
          <a:lstStyle>
            <a:lvl1pPr>
              <a:defRPr sz="600">
                <a:solidFill>
                  <a:srgbClr val="D9D9D9"/>
                </a:solidFill>
              </a:defRPr>
            </a:lvl1pPr>
          </a:lstStyle>
          <a:p>
            <a:fld id="{F7021451-1387-4CA6-816F-3879F97B5CBC}" type="slidenum">
              <a:rPr lang="en-US"/>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LOCK">
    <p:bg>
      <p:bgPr>
        <a:solidFill>
          <a:srgbClr val="00394F"/>
        </a:solidFill>
        <a:effectLst/>
      </p:bgPr>
    </p:bg>
    <p:spTree>
      <p:nvGrpSpPr>
        <p:cNvPr id="1" name=""/>
        <p:cNvGrpSpPr/>
        <p:nvPr/>
      </p:nvGrpSpPr>
      <p:grpSpPr>
        <a:xfrm>
          <a:off x="0" y="0"/>
          <a:ext cx="0" cy="0"/>
          <a:chOff x="0" y="0"/>
          <a:chExt cx="0" cy="0"/>
        </a:xfrm>
      </p:grpSpPr>
      <p:sp>
        <p:nvSpPr>
          <p:cNvPr id="2" name="Object1"/>
          <p:cNvSpPr>
            <a:spLocks noGrp="1"/>
          </p:cNvSpPr>
          <p:nvPr>
            <p:ph type="body" idx="100" hasCustomPrompt="1"/>
          </p:nvPr>
        </p:nvSpPr>
        <p:spPr>
          <a:xfrm>
            <a:off x="457200" y="2057400"/>
            <a:ext cx="8229600" cy="914400"/>
          </a:xfrm>
          <a:prstGeom prst="rect">
            <a:avLst/>
          </a:prstGeom>
          <a:noFill/>
          <a:ln/>
        </p:spPr>
        <p:txBody>
          <a:bodyPr wrap="square" rtlCol="0"/>
          <a:lstStyle>
            <a:lvl1pPr marL="0" indent="0">
              <a:buNone/>
              <a:defRPr lang="en-US" sz="4600" dirty="0">
                <a:solidFill>
                  <a:srgbClr val="B1E8FA"/>
                </a:solidFill>
                <a:latin typeface="Arial" pitchFamily="34" charset="0"/>
                <a:ea typeface="Arial" pitchFamily="34" charset="-122"/>
                <a:cs typeface="Arial" pitchFamily="34" charset="-120"/>
              </a:defRPr>
            </a:lvl1pPr>
          </a:lstStyle>
          <a:p>
            <a:pPr marL="0" indent="0">
              <a:buNone/>
            </a:pPr>
            <a:r>
              <a:rPr lang="en-US" sz="4600" dirty="0">
                <a:solidFill>
                  <a:srgbClr val="B1E8FA"/>
                </a:solidFill>
                <a:latin typeface="Arial" pitchFamily="34" charset="0"/>
                <a:ea typeface="Arial" pitchFamily="34" charset="-122"/>
                <a:cs typeface="Arial" pitchFamily="34" charset="-120"/>
              </a:rPr>
              <a:t>(custom placeholder text!)</a:t>
            </a:r>
            <a:endParaRPr lang="en-US" sz="4600" dirty="0"/>
          </a:p>
        </p:txBody>
      </p:sp>
      <p:sp>
        <p:nvSpPr>
          <p:cNvPr id="3" name="Object2"/>
          <p:cNvSpPr/>
          <p:nvPr/>
        </p:nvSpPr>
        <p:spPr>
          <a:xfrm>
            <a:off x="914400" y="4629150"/>
            <a:ext cx="7772400" cy="228600"/>
          </a:xfrm>
          <a:prstGeom prst="rect">
            <a:avLst/>
          </a:prstGeom>
          <a:noFill/>
          <a:ln/>
        </p:spPr>
        <p:txBody>
          <a:bodyPr wrap="square" rtlCol="0" anchor="t">
            <a:normAutofit/>
          </a:bodyPr>
          <a:lstStyle/>
          <a:p>
            <a:pPr algn="r"/>
            <a:r>
              <a:rPr lang="en-US" sz="600" dirty="0">
                <a:solidFill>
                  <a:srgbClr val="D9D9D9"/>
                </a:solidFill>
              </a:rPr>
              <a:t>© 2021  Cisco and/or its affiliates. All rights reserved.   Cisco Confidential</a:t>
            </a:r>
            <a:endParaRPr lang="en-US" sz="600" dirty="0"/>
          </a:p>
        </p:txBody>
      </p:sp>
      <p:pic>
        <p:nvPicPr>
          <p:cNvPr id="4" name="Object 3" descr="/Users/phillipball/Projects/Cisco/Netacad 3/netacad-vudu/src/pptx/assets/Cisco_logo_sm.png"/>
          <p:cNvPicPr>
            <a:picLocks noChangeAspect="1"/>
          </p:cNvPicPr>
          <p:nvPr/>
        </p:nvPicPr>
        <p:blipFill>
          <a:blip r:embed="rId2"/>
          <a:srcRect t="-16667" b="-16667"/>
          <a:stretch/>
        </p:blipFill>
        <p:spPr>
          <a:xfrm>
            <a:off x="457200" y="4629150"/>
            <a:ext cx="365760" cy="365760"/>
          </a:xfrm>
          <a:prstGeom prst="rect">
            <a:avLst/>
          </a:prstGeom>
        </p:spPr>
      </p:pic>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 xmlns:ma14="http://schemas.microsoft.com/office/mac/drawingml/2011/main" val="0"/>
            </a:ext>
          </a:extLst>
        </p:spPr>
        <p:txBody>
          <a:bodyPr/>
          <a:lstStyle>
            <a:lvl1pPr>
              <a:defRPr sz="600">
                <a:solidFill>
                  <a:srgbClr val="D9D9D9"/>
                </a:solidFill>
              </a:defRPr>
            </a:lvl1pPr>
          </a:lstStyle>
          <a:p>
            <a:fld id="{F7021451-1387-4CA6-816F-3879F97B5CBC}" type="slidenum">
              <a:rPr lang="en-US"/>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CHUNK">
    <p:bg>
      <p:bgPr>
        <a:solidFill>
          <a:srgbClr val="FFFFFF"/>
        </a:solidFill>
        <a:effectLst/>
      </p:bgPr>
    </p:bg>
    <p:spTree>
      <p:nvGrpSpPr>
        <p:cNvPr id="1" name=""/>
        <p:cNvGrpSpPr/>
        <p:nvPr/>
      </p:nvGrpSpPr>
      <p:grpSpPr>
        <a:xfrm>
          <a:off x="0" y="0"/>
          <a:ext cx="0" cy="0"/>
          <a:chOff x="0" y="0"/>
          <a:chExt cx="0" cy="0"/>
        </a:xfrm>
      </p:grpSpPr>
      <p:sp>
        <p:nvSpPr>
          <p:cNvPr id="2" name="Object1"/>
          <p:cNvSpPr>
            <a:spLocks noGrp="1"/>
          </p:cNvSpPr>
          <p:nvPr>
            <p:ph type="body" idx="100" hasCustomPrompt="1"/>
          </p:nvPr>
        </p:nvSpPr>
        <p:spPr>
          <a:xfrm>
            <a:off x="0" y="274320"/>
            <a:ext cx="9144000" cy="914400"/>
          </a:xfrm>
          <a:prstGeom prst="rect">
            <a:avLst/>
          </a:prstGeom>
          <a:noFill/>
          <a:ln/>
        </p:spPr>
        <p:txBody>
          <a:bodyPr wrap="square" rtlCol="0"/>
          <a:lstStyle>
            <a:lvl1pPr marL="0" indent="0">
              <a:buNone/>
              <a:defRPr lang="en-US" sz="2200" dirty="0">
                <a:solidFill>
                  <a:srgbClr val="024C69"/>
                </a:solidFill>
                <a:latin typeface="Arial" pitchFamily="34" charset="0"/>
                <a:ea typeface="Arial" pitchFamily="34" charset="-122"/>
                <a:cs typeface="Arial" pitchFamily="34" charset="-120"/>
              </a:defRPr>
            </a:lvl1pPr>
          </a:lstStyle>
          <a:p>
            <a:pPr marL="0" indent="0">
              <a:buNone/>
            </a:pPr>
            <a:r>
              <a:rPr lang="en-US" sz="2200" dirty="0">
                <a:solidFill>
                  <a:srgbClr val="024C69"/>
                </a:solidFill>
                <a:latin typeface="Arial" pitchFamily="34" charset="0"/>
                <a:ea typeface="Arial" pitchFamily="34" charset="-122"/>
                <a:cs typeface="Arial" pitchFamily="34" charset="-120"/>
              </a:rPr>
              <a:t>(custom placeholder text!)</a:t>
            </a:r>
            <a:endParaRPr lang="en-US" sz="2200" dirty="0"/>
          </a:p>
        </p:txBody>
      </p:sp>
      <p:sp>
        <p:nvSpPr>
          <p:cNvPr id="3" name="Object2"/>
          <p:cNvSpPr>
            <a:spLocks noGrp="1"/>
          </p:cNvSpPr>
          <p:nvPr>
            <p:ph type="body" idx="101" hasCustomPrompt="1"/>
          </p:nvPr>
        </p:nvSpPr>
        <p:spPr>
          <a:xfrm>
            <a:off x="0" y="0"/>
            <a:ext cx="9144000" cy="274320"/>
          </a:xfrm>
          <a:prstGeom prst="rect">
            <a:avLst/>
          </a:prstGeom>
          <a:noFill/>
          <a:ln/>
        </p:spPr>
        <p:txBody>
          <a:bodyPr wrap="square" rtlCol="0"/>
          <a:lstStyle>
            <a:lvl1pPr marL="0" indent="0">
              <a:buNone/>
              <a:defRPr lang="en-US" sz="1600" dirty="0">
                <a:solidFill>
                  <a:srgbClr val="024C69"/>
                </a:solidFill>
                <a:latin typeface="Arial" pitchFamily="34" charset="0"/>
                <a:ea typeface="Arial" pitchFamily="34" charset="-122"/>
                <a:cs typeface="Arial" pitchFamily="34" charset="-120"/>
              </a:defRPr>
            </a:lvl1pPr>
          </a:lstStyle>
          <a:p>
            <a:pPr marL="0" indent="0">
              <a:buNone/>
            </a:pPr>
            <a:r>
              <a:rPr lang="en-US" sz="1600" dirty="0">
                <a:solidFill>
                  <a:srgbClr val="024C69"/>
                </a:solidFill>
                <a:latin typeface="Arial" pitchFamily="34" charset="0"/>
                <a:ea typeface="Arial" pitchFamily="34" charset="-122"/>
                <a:cs typeface="Arial" pitchFamily="34" charset="-120"/>
              </a:rPr>
              <a:t>(custom placeholder text!)</a:t>
            </a:r>
            <a:endParaRPr lang="en-US" sz="1600" dirty="0"/>
          </a:p>
        </p:txBody>
      </p:sp>
      <p:sp>
        <p:nvSpPr>
          <p:cNvPr id="4" name="Object3"/>
          <p:cNvSpPr/>
          <p:nvPr/>
        </p:nvSpPr>
        <p:spPr>
          <a:xfrm>
            <a:off x="914400" y="4629150"/>
            <a:ext cx="7772400" cy="228600"/>
          </a:xfrm>
          <a:prstGeom prst="rect">
            <a:avLst/>
          </a:prstGeom>
          <a:noFill/>
          <a:ln/>
        </p:spPr>
        <p:txBody>
          <a:bodyPr wrap="square" rtlCol="0" anchor="t">
            <a:normAutofit/>
          </a:bodyPr>
          <a:lstStyle/>
          <a:p>
            <a:pPr algn="r"/>
            <a:r>
              <a:rPr lang="en-US" sz="600" dirty="0">
                <a:solidFill>
                  <a:srgbClr val="D9D9D9"/>
                </a:solidFill>
              </a:rPr>
              <a:t>© 2021  Cisco and/or its affiliates. All rights reserved.   Cisco Confidential</a:t>
            </a:r>
            <a:endParaRPr lang="en-US" sz="600" dirty="0"/>
          </a:p>
        </p:txBody>
      </p:sp>
      <p:pic>
        <p:nvPicPr>
          <p:cNvPr id="5" name="Object 4" descr="/Users/phillipball/Projects/Cisco/Netacad 3/netacad-vudu/src/pptx/assets/Cisco_logo_sm.png"/>
          <p:cNvPicPr>
            <a:picLocks noChangeAspect="1"/>
          </p:cNvPicPr>
          <p:nvPr/>
        </p:nvPicPr>
        <p:blipFill>
          <a:blip r:embed="rId2"/>
          <a:stretch>
            <a:fillRect/>
          </a:stretch>
        </p:blipFill>
        <p:spPr>
          <a:xfrm>
            <a:off x="457200" y="4629150"/>
            <a:ext cx="365760" cy="182880"/>
          </a:xfrm>
          <a:prstGeom prst="rect">
            <a:avLst/>
          </a:prstGeom>
        </p:spPr>
      </p:pic>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 xmlns:ma14="http://schemas.microsoft.com/office/mac/drawingml/2011/main" val="0"/>
            </a:ext>
          </a:extLst>
        </p:spPr>
        <p:txBody>
          <a:bodyPr/>
          <a:lstStyle>
            <a:lvl1pPr>
              <a:defRPr sz="600">
                <a:solidFill>
                  <a:srgbClr val="D9D9D9"/>
                </a:solidFill>
              </a:defRPr>
            </a:lvl1pPr>
          </a:lstStyle>
          <a:p>
            <a:fld id="{F7021451-1387-4CA6-816F-3879F97B5CBC}" type="slidenum">
              <a:rPr lang="en-US"/>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p:cSld name="3_Title Slide-animated gradient">
    <p:bg>
      <p:bgPr>
        <a:solidFill>
          <a:schemeClr val="accent5"/>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9144000" cy="5143500"/>
          </a:xfrm>
          <a:prstGeom prst="rect">
            <a:avLst/>
          </a:prstGeom>
        </p:spPr>
      </p:pic>
      <p:sp>
        <p:nvSpPr>
          <p:cNvPr id="16" name="Subtitle 2"/>
          <p:cNvSpPr>
            <a:spLocks noGrp="1"/>
          </p:cNvSpPr>
          <p:nvPr>
            <p:ph type="subTitle" idx="1"/>
          </p:nvPr>
        </p:nvSpPr>
        <p:spPr>
          <a:xfrm>
            <a:off x="469496" y="3809526"/>
            <a:ext cx="4319105" cy="288131"/>
          </a:xfrm>
          <a:prstGeom prst="rect">
            <a:avLst/>
          </a:prstGeom>
        </p:spPr>
        <p:txBody>
          <a:bodyPr lIns="91420" tIns="45710" rIns="91420" bIns="45710" anchor="b" anchorCtr="0">
            <a:noAutofit/>
          </a:bodyPr>
          <a:lstStyle>
            <a:lvl1pPr marL="0" indent="0" algn="l">
              <a:buNone/>
              <a:defRPr sz="1200" b="0" i="0">
                <a:solidFill>
                  <a:schemeClr val="accent5"/>
                </a:solidFill>
                <a:latin typeface="+mn-lt"/>
                <a:cs typeface="CiscoSans"/>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US"/>
              <a:t>Click to edit Master subtitle style</a:t>
            </a:r>
            <a:endParaRPr lang="en-US" dirty="0"/>
          </a:p>
        </p:txBody>
      </p:sp>
      <p:sp>
        <p:nvSpPr>
          <p:cNvPr id="17" name="Text Placeholder 38"/>
          <p:cNvSpPr>
            <a:spLocks noGrp="1"/>
          </p:cNvSpPr>
          <p:nvPr>
            <p:ph type="body" sz="quarter" idx="11"/>
          </p:nvPr>
        </p:nvSpPr>
        <p:spPr>
          <a:xfrm>
            <a:off x="469496" y="4049523"/>
            <a:ext cx="4319105" cy="288131"/>
          </a:xfrm>
          <a:prstGeom prst="rect">
            <a:avLst/>
          </a:prstGeom>
        </p:spPr>
        <p:txBody>
          <a:bodyPr lIns="91420" tIns="45710" rIns="91420" bIns="45710"/>
          <a:lstStyle>
            <a:lvl1pPr marL="0" indent="0" algn="l">
              <a:buFontTx/>
              <a:buNone/>
              <a:defRPr lang="en-US" sz="1200" b="0" i="0" kern="1200" dirty="0" smtClean="0">
                <a:solidFill>
                  <a:schemeClr val="accent5"/>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sp>
        <p:nvSpPr>
          <p:cNvPr id="18" name="Text Placeholder 40"/>
          <p:cNvSpPr>
            <a:spLocks noGrp="1"/>
          </p:cNvSpPr>
          <p:nvPr>
            <p:ph type="body" sz="quarter" idx="12"/>
          </p:nvPr>
        </p:nvSpPr>
        <p:spPr>
          <a:xfrm>
            <a:off x="469496" y="4289520"/>
            <a:ext cx="4319105" cy="288131"/>
          </a:xfrm>
          <a:prstGeom prst="rect">
            <a:avLst/>
          </a:prstGeom>
        </p:spPr>
        <p:txBody>
          <a:bodyPr lIns="91420" tIns="45710" rIns="91420" bIns="45710"/>
          <a:lstStyle>
            <a:lvl1pPr marL="0" indent="0" algn="l">
              <a:buFontTx/>
              <a:buNone/>
              <a:defRPr lang="en-US" sz="1200" b="0" i="0" kern="1200" dirty="0" smtClean="0">
                <a:solidFill>
                  <a:schemeClr val="accent5"/>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sp>
        <p:nvSpPr>
          <p:cNvPr id="19" name="Text Placeholder 2"/>
          <p:cNvSpPr>
            <a:spLocks noGrp="1"/>
          </p:cNvSpPr>
          <p:nvPr>
            <p:ph type="body" sz="quarter" idx="13"/>
          </p:nvPr>
        </p:nvSpPr>
        <p:spPr>
          <a:xfrm>
            <a:off x="463292" y="2872236"/>
            <a:ext cx="5925246" cy="299001"/>
          </a:xfrm>
          <a:prstGeom prst="rect">
            <a:avLst/>
          </a:prstGeom>
        </p:spPr>
        <p:txBody>
          <a:bodyPr lIns="91420" tIns="45710" rIns="91420" bIns="45710"/>
          <a:lstStyle>
            <a:lvl1pPr marL="0" indent="0">
              <a:buFont typeface="Arial" panose="020B0604020202020204" pitchFamily="34" charset="0"/>
              <a:buNone/>
              <a:defRPr sz="2000" baseline="0">
                <a:solidFill>
                  <a:schemeClr val="bg2"/>
                </a:solidFill>
                <a:latin typeface="+mj-lt"/>
              </a:defRPr>
            </a:lvl1pPr>
            <a:lvl2pPr marL="304781" indent="0">
              <a:buNone/>
              <a:defRPr/>
            </a:lvl2pPr>
            <a:lvl3pPr marL="427401" indent="0">
              <a:buNone/>
              <a:defRPr/>
            </a:lvl3pPr>
            <a:lvl4pPr marL="516694" indent="0">
              <a:buNone/>
              <a:defRPr/>
            </a:lvl4pPr>
            <a:lvl5pPr marL="601221" indent="0">
              <a:buNone/>
              <a:defRPr/>
            </a:lvl5pPr>
          </a:lstStyle>
          <a:p>
            <a:pPr lvl="0"/>
            <a:r>
              <a:rPr lang="en-US"/>
              <a:t>Click to edit Master text styles</a:t>
            </a:r>
          </a:p>
        </p:txBody>
      </p:sp>
      <p:sp>
        <p:nvSpPr>
          <p:cNvPr id="20" name="Title 1"/>
          <p:cNvSpPr>
            <a:spLocks noGrp="1"/>
          </p:cNvSpPr>
          <p:nvPr>
            <p:ph type="ctrTitle"/>
          </p:nvPr>
        </p:nvSpPr>
        <p:spPr>
          <a:xfrm>
            <a:off x="425765" y="2300750"/>
            <a:ext cx="5955513" cy="644730"/>
          </a:xfrm>
          <a:prstGeom prst="rect">
            <a:avLst/>
          </a:prstGeom>
        </p:spPr>
        <p:txBody>
          <a:bodyPr anchor="b"/>
          <a:lstStyle>
            <a:lvl1pPr marL="0" indent="0" algn="l">
              <a:lnSpc>
                <a:spcPct val="90000"/>
              </a:lnSpc>
              <a:buFont typeface="Arial" panose="020B0604020202020204" pitchFamily="34" charset="0"/>
              <a:buNone/>
              <a:defRPr sz="3600" b="0" i="0" spc="0" baseline="0">
                <a:solidFill>
                  <a:srgbClr val="38C6F4"/>
                </a:solidFill>
                <a:latin typeface="+mj-lt"/>
                <a:cs typeface="CiscoSans Thin"/>
              </a:defRPr>
            </a:lvl1pPr>
          </a:lstStyle>
          <a:p>
            <a:r>
              <a:rPr lang="en-US"/>
              <a:t>Click to edit Master title style</a:t>
            </a:r>
            <a:endParaRPr lang="en-US" dirty="0"/>
          </a:p>
        </p:txBody>
      </p:sp>
      <p:grpSp>
        <p:nvGrpSpPr>
          <p:cNvPr id="6" name="Group 4"/>
          <p:cNvGrpSpPr>
            <a:grpSpLocks noChangeAspect="1"/>
          </p:cNvGrpSpPr>
          <p:nvPr userDrawn="1"/>
        </p:nvGrpSpPr>
        <p:grpSpPr bwMode="auto">
          <a:xfrm>
            <a:off x="492125" y="395288"/>
            <a:ext cx="796924" cy="423863"/>
            <a:chOff x="310" y="249"/>
            <a:chExt cx="502" cy="267"/>
          </a:xfrm>
          <a:solidFill>
            <a:schemeClr val="accent5"/>
          </a:solidFill>
        </p:grpSpPr>
        <p:sp>
          <p:nvSpPr>
            <p:cNvPr id="9"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3501655191"/>
      </p:ext>
    </p:extLst>
  </p:cSld>
  <p:clrMapOvr>
    <a:masterClrMapping/>
  </p:clrMapOvr>
  <p:transition spd="slow">
    <p:wipe/>
  </p:transition>
  <p:extLst>
    <p:ext uri="{DCECCB84-F9BA-43D5-87BE-67443E8EF086}">
      <p15:sldGuideLst xmlns:p15="http://schemas.microsoft.com/office/powerpoint/2012/main">
        <p15:guide id="1" orient="horz" pos="228">
          <p15:clr>
            <a:srgbClr val="FBAE40"/>
          </p15:clr>
        </p15:guide>
        <p15:guide id="2" pos="360">
          <p15:clr>
            <a:srgbClr val="FBAE40"/>
          </p15:clr>
        </p15:guide>
        <p15:guide id="3" orient="horz" pos="518">
          <p15:clr>
            <a:srgbClr val="FBAE40"/>
          </p15:clr>
        </p15:guide>
        <p15:guide id="4" pos="812">
          <p15:clr>
            <a:srgbClr val="FBAE40"/>
          </p15:clr>
        </p15:guide>
        <p15:guide id="5" pos="31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5_Title Slide-animated gradient">
    <p:bg>
      <p:bgPr>
        <a:solidFill>
          <a:schemeClr val="accent5"/>
        </a:solidFill>
        <a:effectLst/>
      </p:bgPr>
    </p:bg>
    <p:spTree>
      <p:nvGrpSpPr>
        <p:cNvPr id="1" name=""/>
        <p:cNvGrpSpPr/>
        <p:nvPr/>
      </p:nvGrpSpPr>
      <p:grpSpPr>
        <a:xfrm>
          <a:off x="0" y="0"/>
          <a:ext cx="0" cy="0"/>
          <a:chOff x="0" y="0"/>
          <a:chExt cx="0" cy="0"/>
        </a:xfrm>
      </p:grpSpPr>
      <p:sp>
        <p:nvSpPr>
          <p:cNvPr id="16" name="Subtitle 2"/>
          <p:cNvSpPr>
            <a:spLocks noGrp="1"/>
          </p:cNvSpPr>
          <p:nvPr>
            <p:ph type="subTitle" idx="1"/>
          </p:nvPr>
        </p:nvSpPr>
        <p:spPr>
          <a:xfrm>
            <a:off x="469496" y="3809526"/>
            <a:ext cx="4319105" cy="288131"/>
          </a:xfrm>
          <a:prstGeom prst="rect">
            <a:avLst/>
          </a:prstGeom>
        </p:spPr>
        <p:txBody>
          <a:bodyPr lIns="91420" tIns="45710" rIns="91420" bIns="45710" anchor="b" anchorCtr="0">
            <a:noAutofit/>
          </a:bodyPr>
          <a:lstStyle>
            <a:lvl1pPr marL="0" indent="0" algn="l">
              <a:buNone/>
              <a:defRPr sz="1200" b="0" i="0">
                <a:solidFill>
                  <a:schemeClr val="accent1"/>
                </a:solidFill>
                <a:latin typeface="+mn-lt"/>
                <a:cs typeface="CiscoSans"/>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US"/>
              <a:t>Click to edit Master subtitle style</a:t>
            </a:r>
            <a:endParaRPr lang="en-US" dirty="0"/>
          </a:p>
        </p:txBody>
      </p:sp>
      <p:sp>
        <p:nvSpPr>
          <p:cNvPr id="17" name="Text Placeholder 38"/>
          <p:cNvSpPr>
            <a:spLocks noGrp="1"/>
          </p:cNvSpPr>
          <p:nvPr>
            <p:ph type="body" sz="quarter" idx="11"/>
          </p:nvPr>
        </p:nvSpPr>
        <p:spPr>
          <a:xfrm>
            <a:off x="469496" y="4049523"/>
            <a:ext cx="4319105" cy="288131"/>
          </a:xfrm>
          <a:prstGeom prst="rect">
            <a:avLst/>
          </a:prstGeom>
        </p:spPr>
        <p:txBody>
          <a:bodyPr lIns="91420" tIns="45710" rIns="91420" bIns="45710"/>
          <a:lstStyle>
            <a:lvl1pPr marL="0" indent="0" algn="l">
              <a:buFontTx/>
              <a:buNone/>
              <a:defRPr lang="en-US" sz="1200" b="0" i="0" kern="1200" dirty="0" smtClean="0">
                <a:solidFill>
                  <a:schemeClr val="accent1"/>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sp>
        <p:nvSpPr>
          <p:cNvPr id="18" name="Text Placeholder 40"/>
          <p:cNvSpPr>
            <a:spLocks noGrp="1"/>
          </p:cNvSpPr>
          <p:nvPr>
            <p:ph type="body" sz="quarter" idx="12"/>
          </p:nvPr>
        </p:nvSpPr>
        <p:spPr>
          <a:xfrm>
            <a:off x="469496" y="4289520"/>
            <a:ext cx="4319105" cy="288131"/>
          </a:xfrm>
          <a:prstGeom prst="rect">
            <a:avLst/>
          </a:prstGeom>
        </p:spPr>
        <p:txBody>
          <a:bodyPr lIns="91420" tIns="45710" rIns="91420" bIns="45710"/>
          <a:lstStyle>
            <a:lvl1pPr marL="0" indent="0" algn="l">
              <a:buFontTx/>
              <a:buNone/>
              <a:defRPr lang="en-US" sz="1200" b="0" i="0" kern="1200" dirty="0" smtClean="0">
                <a:solidFill>
                  <a:schemeClr val="accent1"/>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grpSp>
        <p:nvGrpSpPr>
          <p:cNvPr id="6" name="Group 4"/>
          <p:cNvGrpSpPr>
            <a:grpSpLocks noChangeAspect="1"/>
          </p:cNvGrpSpPr>
          <p:nvPr userDrawn="1"/>
        </p:nvGrpSpPr>
        <p:grpSpPr bwMode="auto">
          <a:xfrm>
            <a:off x="492125" y="395288"/>
            <a:ext cx="796924" cy="423863"/>
            <a:chOff x="310" y="249"/>
            <a:chExt cx="502" cy="267"/>
          </a:xfrm>
          <a:solidFill>
            <a:srgbClr val="004C69"/>
          </a:solidFill>
        </p:grpSpPr>
        <p:sp>
          <p:nvSpPr>
            <p:cNvPr id="9"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29" name="Text Placeholder 2"/>
          <p:cNvSpPr>
            <a:spLocks noGrp="1"/>
          </p:cNvSpPr>
          <p:nvPr>
            <p:ph type="body" sz="quarter" idx="13"/>
          </p:nvPr>
        </p:nvSpPr>
        <p:spPr>
          <a:xfrm>
            <a:off x="463292" y="2872236"/>
            <a:ext cx="5925246" cy="299001"/>
          </a:xfrm>
          <a:prstGeom prst="rect">
            <a:avLst/>
          </a:prstGeom>
        </p:spPr>
        <p:txBody>
          <a:bodyPr lIns="91420" tIns="45710" rIns="91420" bIns="45710"/>
          <a:lstStyle>
            <a:lvl1pPr marL="0" indent="0">
              <a:buFont typeface="Arial" panose="020B0604020202020204" pitchFamily="34" charset="0"/>
              <a:buNone/>
              <a:defRPr sz="2000" baseline="0">
                <a:solidFill>
                  <a:schemeClr val="accent1"/>
                </a:solidFill>
                <a:latin typeface="+mj-lt"/>
              </a:defRPr>
            </a:lvl1pPr>
            <a:lvl2pPr marL="304781" indent="0">
              <a:buNone/>
              <a:defRPr/>
            </a:lvl2pPr>
            <a:lvl3pPr marL="427401" indent="0">
              <a:buNone/>
              <a:defRPr/>
            </a:lvl3pPr>
            <a:lvl4pPr marL="516694" indent="0">
              <a:buNone/>
              <a:defRPr/>
            </a:lvl4pPr>
            <a:lvl5pPr marL="601221" indent="0">
              <a:buNone/>
              <a:defRPr/>
            </a:lvl5pPr>
          </a:lstStyle>
          <a:p>
            <a:pPr lvl="0"/>
            <a:r>
              <a:rPr lang="en-US"/>
              <a:t>Click to edit Master text styles</a:t>
            </a:r>
          </a:p>
        </p:txBody>
      </p:sp>
      <p:sp>
        <p:nvSpPr>
          <p:cNvPr id="30" name="Title 1"/>
          <p:cNvSpPr>
            <a:spLocks noGrp="1"/>
          </p:cNvSpPr>
          <p:nvPr>
            <p:ph type="ctrTitle"/>
          </p:nvPr>
        </p:nvSpPr>
        <p:spPr>
          <a:xfrm>
            <a:off x="425765" y="2300750"/>
            <a:ext cx="5955513" cy="644730"/>
          </a:xfrm>
          <a:prstGeom prst="rect">
            <a:avLst/>
          </a:prstGeom>
        </p:spPr>
        <p:txBody>
          <a:bodyPr anchor="b"/>
          <a:lstStyle>
            <a:lvl1pPr marL="0" indent="0" algn="l">
              <a:lnSpc>
                <a:spcPct val="90000"/>
              </a:lnSpc>
              <a:buFont typeface="Arial" panose="020B0604020202020204" pitchFamily="34" charset="0"/>
              <a:buNone/>
              <a:defRPr sz="3600" b="0" i="0" spc="0" baseline="0">
                <a:solidFill>
                  <a:schemeClr val="accent1"/>
                </a:solidFill>
                <a:latin typeface="+mj-lt"/>
                <a:cs typeface="CiscoSans Thin"/>
              </a:defRPr>
            </a:lvl1pPr>
          </a:lstStyle>
          <a:p>
            <a:r>
              <a:rPr lang="en-US"/>
              <a:t>Click to edit Master title style</a:t>
            </a:r>
            <a:endParaRPr lang="en-US" dirty="0"/>
          </a:p>
        </p:txBody>
      </p:sp>
    </p:spTree>
    <p:extLst>
      <p:ext uri="{BB962C8B-B14F-4D97-AF65-F5344CB8AC3E}">
        <p14:creationId xmlns:p14="http://schemas.microsoft.com/office/powerpoint/2010/main" val="1514822786"/>
      </p:ext>
    </p:extLst>
  </p:cSld>
  <p:clrMapOvr>
    <a:masterClrMapping/>
  </p:clrMapOvr>
  <p:transition spd="slow">
    <p:wipe/>
  </p:transition>
  <p:extLst>
    <p:ext uri="{DCECCB84-F9BA-43D5-87BE-67443E8EF086}">
      <p15:sldGuideLst xmlns:p15="http://schemas.microsoft.com/office/powerpoint/2012/main">
        <p15:guide id="1" orient="horz" pos="228">
          <p15:clr>
            <a:srgbClr val="FBAE40"/>
          </p15:clr>
        </p15:guide>
        <p15:guide id="2" pos="360">
          <p15:clr>
            <a:srgbClr val="FBAE40"/>
          </p15:clr>
        </p15:guide>
        <p15:guide id="3" orient="horz" pos="518">
          <p15:clr>
            <a:srgbClr val="FBAE40"/>
          </p15:clr>
        </p15:guide>
        <p15:guide id="4" pos="812">
          <p15:clr>
            <a:srgbClr val="FBAE40"/>
          </p15:clr>
        </p15:guide>
        <p15:guide id="5" pos="31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6_Title Slide-animated gradient">
    <p:bg>
      <p:bgPr>
        <a:solidFill>
          <a:schemeClr val="accent5"/>
        </a:solidFill>
        <a:effectLst/>
      </p:bgPr>
    </p:bg>
    <p:spTree>
      <p:nvGrpSpPr>
        <p:cNvPr id="1" name=""/>
        <p:cNvGrpSpPr/>
        <p:nvPr/>
      </p:nvGrpSpPr>
      <p:grpSpPr>
        <a:xfrm>
          <a:off x="0" y="0"/>
          <a:ext cx="0" cy="0"/>
          <a:chOff x="0" y="0"/>
          <a:chExt cx="0" cy="0"/>
        </a:xfrm>
      </p:grpSpPr>
      <p:sp>
        <p:nvSpPr>
          <p:cNvPr id="2" name="Rectangle 1"/>
          <p:cNvSpPr/>
          <p:nvPr userDrawn="1"/>
        </p:nvSpPr>
        <p:spPr>
          <a:xfrm>
            <a:off x="0" y="0"/>
            <a:ext cx="9144000"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Subtitle 2"/>
          <p:cNvSpPr>
            <a:spLocks noGrp="1"/>
          </p:cNvSpPr>
          <p:nvPr>
            <p:ph type="subTitle" idx="1"/>
          </p:nvPr>
        </p:nvSpPr>
        <p:spPr>
          <a:xfrm>
            <a:off x="469496" y="3809526"/>
            <a:ext cx="4319105" cy="288131"/>
          </a:xfrm>
          <a:prstGeom prst="rect">
            <a:avLst/>
          </a:prstGeom>
        </p:spPr>
        <p:txBody>
          <a:bodyPr lIns="91420" tIns="45710" rIns="91420" bIns="45710" anchor="b" anchorCtr="0">
            <a:noAutofit/>
          </a:bodyPr>
          <a:lstStyle>
            <a:lvl1pPr marL="0" indent="0" algn="l">
              <a:buNone/>
              <a:defRPr sz="1200" b="0" i="0">
                <a:solidFill>
                  <a:schemeClr val="accent5"/>
                </a:solidFill>
                <a:latin typeface="+mn-lt"/>
                <a:cs typeface="CiscoSans"/>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US"/>
              <a:t>Click to edit Master subtitle style</a:t>
            </a:r>
            <a:endParaRPr lang="en-US" dirty="0"/>
          </a:p>
        </p:txBody>
      </p:sp>
      <p:sp>
        <p:nvSpPr>
          <p:cNvPr id="17" name="Text Placeholder 38"/>
          <p:cNvSpPr>
            <a:spLocks noGrp="1"/>
          </p:cNvSpPr>
          <p:nvPr>
            <p:ph type="body" sz="quarter" idx="11"/>
          </p:nvPr>
        </p:nvSpPr>
        <p:spPr>
          <a:xfrm>
            <a:off x="469496" y="4049523"/>
            <a:ext cx="4319105" cy="288131"/>
          </a:xfrm>
          <a:prstGeom prst="rect">
            <a:avLst/>
          </a:prstGeom>
        </p:spPr>
        <p:txBody>
          <a:bodyPr lIns="91420" tIns="45710" rIns="91420" bIns="45710"/>
          <a:lstStyle>
            <a:lvl1pPr marL="0" indent="0" algn="l">
              <a:buFontTx/>
              <a:buNone/>
              <a:defRPr lang="en-US" sz="1200" b="0" i="0" kern="1200" dirty="0" smtClean="0">
                <a:solidFill>
                  <a:schemeClr val="accent5"/>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sp>
        <p:nvSpPr>
          <p:cNvPr id="18" name="Text Placeholder 40"/>
          <p:cNvSpPr>
            <a:spLocks noGrp="1"/>
          </p:cNvSpPr>
          <p:nvPr>
            <p:ph type="body" sz="quarter" idx="12"/>
          </p:nvPr>
        </p:nvSpPr>
        <p:spPr>
          <a:xfrm>
            <a:off x="469496" y="4289520"/>
            <a:ext cx="4319105" cy="288131"/>
          </a:xfrm>
          <a:prstGeom prst="rect">
            <a:avLst/>
          </a:prstGeom>
        </p:spPr>
        <p:txBody>
          <a:bodyPr lIns="91420" tIns="45710" rIns="91420" bIns="45710"/>
          <a:lstStyle>
            <a:lvl1pPr marL="0" indent="0" algn="l">
              <a:buFontTx/>
              <a:buNone/>
              <a:defRPr lang="en-US" sz="1200" b="0" i="0" kern="1200" dirty="0" smtClean="0">
                <a:solidFill>
                  <a:schemeClr val="accent5"/>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grpSp>
        <p:nvGrpSpPr>
          <p:cNvPr id="6" name="Group 4"/>
          <p:cNvGrpSpPr>
            <a:grpSpLocks noChangeAspect="1"/>
          </p:cNvGrpSpPr>
          <p:nvPr userDrawn="1"/>
        </p:nvGrpSpPr>
        <p:grpSpPr bwMode="auto">
          <a:xfrm>
            <a:off x="492125" y="395288"/>
            <a:ext cx="796924" cy="423863"/>
            <a:chOff x="310" y="249"/>
            <a:chExt cx="502" cy="267"/>
          </a:xfrm>
          <a:solidFill>
            <a:schemeClr val="accent5"/>
          </a:solidFill>
        </p:grpSpPr>
        <p:sp>
          <p:nvSpPr>
            <p:cNvPr id="9"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29" name="Text Placeholder 2"/>
          <p:cNvSpPr>
            <a:spLocks noGrp="1"/>
          </p:cNvSpPr>
          <p:nvPr>
            <p:ph type="body" sz="quarter" idx="13"/>
          </p:nvPr>
        </p:nvSpPr>
        <p:spPr>
          <a:xfrm>
            <a:off x="463292" y="2872236"/>
            <a:ext cx="5925246" cy="299001"/>
          </a:xfrm>
          <a:prstGeom prst="rect">
            <a:avLst/>
          </a:prstGeom>
        </p:spPr>
        <p:txBody>
          <a:bodyPr lIns="91420" tIns="45710" rIns="91420" bIns="45710"/>
          <a:lstStyle>
            <a:lvl1pPr marL="0" indent="0">
              <a:buFont typeface="Arial" panose="020B0604020202020204" pitchFamily="34" charset="0"/>
              <a:buNone/>
              <a:defRPr sz="2000" baseline="0">
                <a:solidFill>
                  <a:schemeClr val="bg2"/>
                </a:solidFill>
                <a:latin typeface="+mj-lt"/>
              </a:defRPr>
            </a:lvl1pPr>
            <a:lvl2pPr marL="304781" indent="0">
              <a:buNone/>
              <a:defRPr/>
            </a:lvl2pPr>
            <a:lvl3pPr marL="427401" indent="0">
              <a:buNone/>
              <a:defRPr/>
            </a:lvl3pPr>
            <a:lvl4pPr marL="516694" indent="0">
              <a:buNone/>
              <a:defRPr/>
            </a:lvl4pPr>
            <a:lvl5pPr marL="601221" indent="0">
              <a:buNone/>
              <a:defRPr/>
            </a:lvl5pPr>
          </a:lstStyle>
          <a:p>
            <a:pPr lvl="0"/>
            <a:r>
              <a:rPr lang="en-US"/>
              <a:t>Click to edit Master text styles</a:t>
            </a:r>
          </a:p>
        </p:txBody>
      </p:sp>
      <p:sp>
        <p:nvSpPr>
          <p:cNvPr id="30" name="Title 1"/>
          <p:cNvSpPr>
            <a:spLocks noGrp="1"/>
          </p:cNvSpPr>
          <p:nvPr>
            <p:ph type="ctrTitle"/>
          </p:nvPr>
        </p:nvSpPr>
        <p:spPr>
          <a:xfrm>
            <a:off x="425765" y="2300750"/>
            <a:ext cx="5955513" cy="644730"/>
          </a:xfrm>
          <a:prstGeom prst="rect">
            <a:avLst/>
          </a:prstGeom>
        </p:spPr>
        <p:txBody>
          <a:bodyPr anchor="b"/>
          <a:lstStyle>
            <a:lvl1pPr marL="0" indent="0" algn="l">
              <a:lnSpc>
                <a:spcPct val="90000"/>
              </a:lnSpc>
              <a:buFont typeface="Arial" panose="020B0604020202020204" pitchFamily="34" charset="0"/>
              <a:buNone/>
              <a:defRPr sz="3600" b="0" i="0" spc="0" baseline="0">
                <a:solidFill>
                  <a:srgbClr val="38C6F4"/>
                </a:solidFill>
                <a:latin typeface="+mj-lt"/>
                <a:cs typeface="CiscoSans Thin"/>
              </a:defRPr>
            </a:lvl1pPr>
          </a:lstStyle>
          <a:p>
            <a:r>
              <a:rPr lang="en-US"/>
              <a:t>Click to edit Master title style</a:t>
            </a:r>
            <a:endParaRPr lang="en-US" dirty="0"/>
          </a:p>
        </p:txBody>
      </p:sp>
    </p:spTree>
    <p:extLst>
      <p:ext uri="{BB962C8B-B14F-4D97-AF65-F5344CB8AC3E}">
        <p14:creationId xmlns:p14="http://schemas.microsoft.com/office/powerpoint/2010/main" val="1252896407"/>
      </p:ext>
    </p:extLst>
  </p:cSld>
  <p:clrMapOvr>
    <a:masterClrMapping/>
  </p:clrMapOvr>
  <p:transition spd="slow">
    <p:wipe/>
  </p:transition>
  <p:extLst>
    <p:ext uri="{DCECCB84-F9BA-43D5-87BE-67443E8EF086}">
      <p15:sldGuideLst xmlns:p15="http://schemas.microsoft.com/office/powerpoint/2012/main">
        <p15:guide id="1" orient="horz" pos="228">
          <p15:clr>
            <a:srgbClr val="FBAE40"/>
          </p15:clr>
        </p15:guide>
        <p15:guide id="2" pos="360">
          <p15:clr>
            <a:srgbClr val="FBAE40"/>
          </p15:clr>
        </p15:guide>
        <p15:guide id="3" orient="horz" pos="518">
          <p15:clr>
            <a:srgbClr val="FBAE40"/>
          </p15:clr>
        </p15:guide>
        <p15:guide id="4" pos="812">
          <p15:clr>
            <a:srgbClr val="FBAE40"/>
          </p15:clr>
        </p15:guide>
        <p15:guide id="5" pos="311">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4.xml"/><Relationship Id="rId13" Type="http://schemas.openxmlformats.org/officeDocument/2006/relationships/slideLayout" Target="../slideLayouts/slideLayout19.xml"/><Relationship Id="rId3" Type="http://schemas.openxmlformats.org/officeDocument/2006/relationships/slideLayout" Target="../slideLayouts/slideLayout9.xml"/><Relationship Id="rId7" Type="http://schemas.openxmlformats.org/officeDocument/2006/relationships/slideLayout" Target="../slideLayouts/slideLayout13.xml"/><Relationship Id="rId12" Type="http://schemas.openxmlformats.org/officeDocument/2006/relationships/slideLayout" Target="../slideLayouts/slideLayout18.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slideLayout" Target="../slideLayouts/slideLayout12.xml"/><Relationship Id="rId11" Type="http://schemas.openxmlformats.org/officeDocument/2006/relationships/slideLayout" Target="../slideLayouts/slideLayout17.xml"/><Relationship Id="rId5" Type="http://schemas.openxmlformats.org/officeDocument/2006/relationships/slideLayout" Target="../slideLayouts/slideLayout11.xml"/><Relationship Id="rId15" Type="http://schemas.openxmlformats.org/officeDocument/2006/relationships/theme" Target="../theme/theme2.xml"/><Relationship Id="rId10" Type="http://schemas.openxmlformats.org/officeDocument/2006/relationships/slideLayout" Target="../slideLayouts/slideLayout16.xml"/><Relationship Id="rId4" Type="http://schemas.openxmlformats.org/officeDocument/2006/relationships/slideLayout" Target="../slideLayouts/slideLayout10.xml"/><Relationship Id="rId9" Type="http://schemas.openxmlformats.org/officeDocument/2006/relationships/slideLayout" Target="../slideLayouts/slideLayout15.xml"/><Relationship Id="rId14"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 xmlns:ma14="http://schemas.microsoft.com/office/mac/drawingml/2011/main" val="0"/>
            </a:ext>
          </a:extLst>
        </p:spPr>
        <p:txBody>
          <a:bodyPr/>
          <a:lstStyle>
            <a:lvl1pPr>
              <a:defRPr sz="600">
                <a:solidFill>
                  <a:srgbClr val="D9D9D9"/>
                </a:solidFill>
              </a:defRPr>
            </a:lvl1pPr>
          </a:lstStyle>
          <a:p>
            <a:fld id="{F7021451-1387-4CA6-816F-3879F97B5CBC}" type="slidenum">
              <a:rPr lang="en-US"/>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5"/>
          <p:cNvSpPr>
            <a:spLocks noGrp="1"/>
          </p:cNvSpPr>
          <p:nvPr>
            <p:ph type="title"/>
          </p:nvPr>
        </p:nvSpPr>
        <p:spPr bwMode="auto">
          <a:xfrm>
            <a:off x="438150"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4" tIns="45712" rIns="91424" bIns="45712" numCol="1" anchor="ctr" anchorCtr="0" compatLnSpc="1">
            <a:prstTxWarp prst="textNoShape">
              <a:avLst/>
            </a:prstTxWarp>
          </a:bodyPr>
          <a:lstStyle/>
          <a:p>
            <a:pPr lvl="0"/>
            <a:r>
              <a:rPr lang="en-GB" altLang="en-US" dirty="0"/>
              <a:t>Title Goes Here</a:t>
            </a:r>
          </a:p>
        </p:txBody>
      </p:sp>
      <p:sp>
        <p:nvSpPr>
          <p:cNvPr id="12" name="Rectangle 7"/>
          <p:cNvSpPr>
            <a:spLocks noChangeArrowheads="1"/>
          </p:cNvSpPr>
          <p:nvPr/>
        </p:nvSpPr>
        <p:spPr bwMode="ltGray">
          <a:xfrm>
            <a:off x="8515707" y="4742907"/>
            <a:ext cx="218414" cy="154518"/>
          </a:xfrm>
          <a:prstGeom prst="rect">
            <a:avLst/>
          </a:prstGeom>
          <a:noFill/>
          <a:ln w="9525" algn="ctr">
            <a:noFill/>
            <a:miter lim="800000"/>
            <a:headEnd/>
            <a:tailEnd/>
          </a:ln>
          <a:effectLst/>
        </p:spPr>
        <p:txBody>
          <a:bodyPr wrap="none" lIns="61586" tIns="30792" rIns="61586" bIns="30792" anchor="b">
            <a:spAutoFit/>
          </a:bodyPr>
          <a:lstStyle/>
          <a:p>
            <a:pPr algn="r" defTabSz="610744" fontAlgn="auto">
              <a:spcBef>
                <a:spcPts val="0"/>
              </a:spcBef>
              <a:spcAft>
                <a:spcPts val="0"/>
              </a:spcAft>
              <a:defRPr/>
            </a:pPr>
            <a:fld id="{6A1E46DC-7EF6-4EA2-B285-14272867D133}" type="slidenum">
              <a:rPr lang="en-US" sz="600">
                <a:solidFill>
                  <a:schemeClr val="accent3">
                    <a:lumMod val="85000"/>
                  </a:schemeClr>
                </a:solidFill>
                <a:latin typeface="+mn-lt"/>
                <a:ea typeface="+mn-ea"/>
                <a:cs typeface="CiscoSans Thin"/>
              </a:rPr>
              <a:pPr algn="r" defTabSz="610744" fontAlgn="auto">
                <a:spcBef>
                  <a:spcPts val="0"/>
                </a:spcBef>
                <a:spcAft>
                  <a:spcPts val="0"/>
                </a:spcAft>
                <a:defRPr/>
              </a:pPr>
              <a:t>‹#›</a:t>
            </a:fld>
            <a:endParaRPr lang="en-US" sz="600" dirty="0">
              <a:solidFill>
                <a:schemeClr val="accent3">
                  <a:lumMod val="85000"/>
                </a:schemeClr>
              </a:solidFill>
              <a:latin typeface="+mn-lt"/>
              <a:ea typeface="+mn-ea"/>
              <a:cs typeface="CiscoSans Thin"/>
            </a:endParaRPr>
          </a:p>
        </p:txBody>
      </p:sp>
      <p:sp>
        <p:nvSpPr>
          <p:cNvPr id="13" name="Rectangle 4"/>
          <p:cNvSpPr>
            <a:spLocks noChangeArrowheads="1"/>
          </p:cNvSpPr>
          <p:nvPr/>
        </p:nvSpPr>
        <p:spPr bwMode="ltGray">
          <a:xfrm>
            <a:off x="5867508" y="4741653"/>
            <a:ext cx="2658018" cy="154518"/>
          </a:xfrm>
          <a:prstGeom prst="rect">
            <a:avLst/>
          </a:prstGeom>
          <a:noFill/>
          <a:ln w="9525">
            <a:noFill/>
            <a:miter lim="800000"/>
            <a:headEnd/>
            <a:tailEnd/>
          </a:ln>
          <a:effectLst/>
        </p:spPr>
        <p:txBody>
          <a:bodyPr lIns="61586" tIns="30792" rIns="61586" bIns="30792" anchor="b">
            <a:spAutoFit/>
          </a:bodyPr>
          <a:lstStyle/>
          <a:p>
            <a:pPr defTabSz="610744" fontAlgn="auto">
              <a:spcBef>
                <a:spcPts val="0"/>
              </a:spcBef>
              <a:spcAft>
                <a:spcPts val="0"/>
              </a:spcAft>
              <a:defRPr/>
            </a:pPr>
            <a:r>
              <a:rPr lang="en-US" sz="600" dirty="0">
                <a:solidFill>
                  <a:schemeClr val="accent3">
                    <a:lumMod val="85000"/>
                  </a:schemeClr>
                </a:solidFill>
                <a:latin typeface="+mn-lt"/>
                <a:ea typeface="+mn-ea"/>
                <a:cs typeface="CiscoSans Thin"/>
              </a:rPr>
              <a:t>© 2021 Cisco and/or its affiliates. All rights reserved.   Cisco Confidential</a:t>
            </a:r>
          </a:p>
        </p:txBody>
      </p:sp>
      <p:grpSp>
        <p:nvGrpSpPr>
          <p:cNvPr id="6" name="Group 4"/>
          <p:cNvGrpSpPr>
            <a:grpSpLocks noChangeAspect="1"/>
          </p:cNvGrpSpPr>
          <p:nvPr userDrawn="1"/>
        </p:nvGrpSpPr>
        <p:grpSpPr bwMode="auto">
          <a:xfrm>
            <a:off x="508039" y="4715197"/>
            <a:ext cx="340257" cy="180974"/>
            <a:chOff x="310" y="249"/>
            <a:chExt cx="502" cy="267"/>
          </a:xfrm>
          <a:solidFill>
            <a:schemeClr val="accent5"/>
          </a:solidFill>
        </p:grpSpPr>
        <p:sp>
          <p:nvSpPr>
            <p:cNvPr id="7"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363798202"/>
      </p:ext>
    </p:extLst>
  </p:cSld>
  <p:clrMap bg1="lt1" tx1="dk1" bg2="lt2" tx2="dk2" accent1="accent1" accent2="accent2" accent3="accent3" accent4="accent4" accent5="accent5" accent6="accent6" hlink="hlink" folHlink="folHlink"/>
  <p:sldLayoutIdLst>
    <p:sldLayoutId id="2147483656" r:id="rId1"/>
    <p:sldLayoutId id="2147483657" r:id="rId2"/>
    <p:sldLayoutId id="2147483658" r:id="rId3"/>
    <p:sldLayoutId id="2147483659" r:id="rId4"/>
    <p:sldLayoutId id="2147483660" r:id="rId5"/>
    <p:sldLayoutId id="2147483661" r:id="rId6"/>
    <p:sldLayoutId id="2147483662" r:id="rId7"/>
    <p:sldLayoutId id="2147483663" r:id="rId8"/>
    <p:sldLayoutId id="2147483664" r:id="rId9"/>
    <p:sldLayoutId id="2147483665" r:id="rId10"/>
    <p:sldLayoutId id="2147483666" r:id="rId11"/>
    <p:sldLayoutId id="2147483667" r:id="rId12"/>
    <p:sldLayoutId id="2147483668" r:id="rId13"/>
    <p:sldLayoutId id="2147483669" r:id="rId14"/>
  </p:sldLayoutIdLst>
  <p:transition spd="slow">
    <p:wipe/>
  </p:transition>
  <p:txStyles>
    <p:titleStyle>
      <a:lvl1pPr algn="l" defTabSz="684213" rtl="0" eaLnBrk="1" fontAlgn="base" hangingPunct="1">
        <a:lnSpc>
          <a:spcPct val="80000"/>
        </a:lnSpc>
        <a:spcBef>
          <a:spcPct val="0"/>
        </a:spcBef>
        <a:spcAft>
          <a:spcPct val="0"/>
        </a:spcAft>
        <a:defRPr lang="en-US" sz="3200" kern="1200" dirty="0">
          <a:solidFill>
            <a:schemeClr val="accent4"/>
          </a:solidFill>
          <a:latin typeface="+mj-lt"/>
          <a:ea typeface="ＭＳ Ｐゴシック" charset="0"/>
          <a:cs typeface="CiscoSans"/>
        </a:defRPr>
      </a:lvl1pPr>
      <a:lvl2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2pPr>
      <a:lvl3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3pPr>
      <a:lvl4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4pPr>
      <a:lvl5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5pPr>
      <a:lvl6pPr marL="4572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6pPr>
      <a:lvl7pPr marL="9144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7pPr>
      <a:lvl8pPr marL="13716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8pPr>
      <a:lvl9pPr marL="18288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9pPr>
    </p:titleStyle>
    <p:bodyStyle>
      <a:lvl1pPr marL="169863" indent="-169863" algn="l" defTabSz="684213" rtl="0" eaLnBrk="1" fontAlgn="base" hangingPunct="1">
        <a:lnSpc>
          <a:spcPct val="95000"/>
        </a:lnSpc>
        <a:spcBef>
          <a:spcPts val="1075"/>
        </a:spcBef>
        <a:spcAft>
          <a:spcPct val="0"/>
        </a:spcAft>
        <a:buClr>
          <a:schemeClr val="tx2"/>
        </a:buClr>
        <a:buSzPct val="90000"/>
        <a:buFont typeface="Arial" charset="0"/>
        <a:buChar char="•"/>
        <a:defRPr lang="en-US" sz="1500" kern="1200" dirty="0">
          <a:solidFill>
            <a:schemeClr val="tx1"/>
          </a:solidFill>
          <a:latin typeface="+mn-lt"/>
          <a:ea typeface="ＭＳ Ｐゴシック" charset="0"/>
          <a:cs typeface="CiscoSans"/>
        </a:defRPr>
      </a:lvl1pPr>
      <a:lvl2pPr marL="358775" indent="-215900" algn="l" defTabSz="684213" rtl="0" eaLnBrk="1" fontAlgn="base" hangingPunct="1">
        <a:lnSpc>
          <a:spcPct val="95000"/>
        </a:lnSpc>
        <a:spcBef>
          <a:spcPts val="600"/>
        </a:spcBef>
        <a:spcAft>
          <a:spcPct val="0"/>
        </a:spcAft>
        <a:buClr>
          <a:schemeClr val="tx2"/>
        </a:buClr>
        <a:buFont typeface="Arial" charset="0"/>
        <a:buChar char="•"/>
        <a:defRPr lang="en-US" sz="1400" kern="1200" dirty="0">
          <a:solidFill>
            <a:schemeClr val="tx1"/>
          </a:solidFill>
          <a:latin typeface="+mn-lt"/>
          <a:ea typeface="ＭＳ Ｐゴシック" charset="0"/>
          <a:cs typeface="CiscoSans"/>
        </a:defRPr>
      </a:lvl2pPr>
      <a:lvl3pPr marL="431800" indent="-169863" algn="l" defTabSz="684213" rtl="0" eaLnBrk="1" fontAlgn="base" hangingPunct="1">
        <a:lnSpc>
          <a:spcPct val="95000"/>
        </a:lnSpc>
        <a:spcBef>
          <a:spcPts val="625"/>
        </a:spcBef>
        <a:spcAft>
          <a:spcPct val="0"/>
        </a:spcAft>
        <a:buFont typeface="Arial" charset="0"/>
        <a:buChar char="•"/>
        <a:defRPr lang="en-US" sz="1200" kern="1200" dirty="0">
          <a:solidFill>
            <a:schemeClr val="tx1"/>
          </a:solidFill>
          <a:latin typeface="+mn-lt"/>
          <a:ea typeface="ＭＳ Ｐゴシック" charset="0"/>
          <a:cs typeface="CiscoSans"/>
        </a:defRPr>
      </a:lvl3pPr>
      <a:lvl4pPr marL="503238"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4pPr>
      <a:lvl5pPr marL="574675"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5pPr>
      <a:lvl6pPr marL="863856" indent="-171445" algn="l" defTabSz="685777"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44" indent="-171422" algn="l" defTabSz="685777"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220" indent="0" algn="l" defTabSz="685777" rtl="0" eaLnBrk="1" latinLnBrk="0" hangingPunct="1">
        <a:spcBef>
          <a:spcPct val="20000"/>
        </a:spcBef>
        <a:buFont typeface="Arial" pitchFamily="34" charset="0"/>
        <a:buNone/>
        <a:defRPr sz="1500" kern="1200">
          <a:solidFill>
            <a:schemeClr val="tx1"/>
          </a:solidFill>
          <a:latin typeface="+mn-lt"/>
          <a:ea typeface="+mn-ea"/>
          <a:cs typeface="+mn-cs"/>
        </a:defRPr>
      </a:lvl8pPr>
      <a:lvl9pPr marL="2914553" indent="-171445" algn="l" defTabSz="685777"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777" rtl="0" eaLnBrk="1" latinLnBrk="0" hangingPunct="1">
        <a:defRPr sz="1400" kern="1200">
          <a:solidFill>
            <a:schemeClr val="tx1"/>
          </a:solidFill>
          <a:latin typeface="+mn-lt"/>
          <a:ea typeface="+mn-ea"/>
          <a:cs typeface="+mn-cs"/>
        </a:defRPr>
      </a:lvl1pPr>
      <a:lvl2pPr marL="342886" algn="l" defTabSz="685777" rtl="0" eaLnBrk="1" latinLnBrk="0" hangingPunct="1">
        <a:defRPr sz="1400" kern="1200">
          <a:solidFill>
            <a:schemeClr val="tx1"/>
          </a:solidFill>
          <a:latin typeface="+mn-lt"/>
          <a:ea typeface="+mn-ea"/>
          <a:cs typeface="+mn-cs"/>
        </a:defRPr>
      </a:lvl2pPr>
      <a:lvl3pPr marL="685777" algn="l" defTabSz="685777" rtl="0" eaLnBrk="1" latinLnBrk="0" hangingPunct="1">
        <a:defRPr sz="1400" kern="1200">
          <a:solidFill>
            <a:schemeClr val="tx1"/>
          </a:solidFill>
          <a:latin typeface="+mn-lt"/>
          <a:ea typeface="+mn-ea"/>
          <a:cs typeface="+mn-cs"/>
        </a:defRPr>
      </a:lvl3pPr>
      <a:lvl4pPr marL="1028665" algn="l" defTabSz="685777" rtl="0" eaLnBrk="1" latinLnBrk="0" hangingPunct="1">
        <a:defRPr sz="1400" kern="1200">
          <a:solidFill>
            <a:schemeClr val="tx1"/>
          </a:solidFill>
          <a:latin typeface="+mn-lt"/>
          <a:ea typeface="+mn-ea"/>
          <a:cs typeface="+mn-cs"/>
        </a:defRPr>
      </a:lvl4pPr>
      <a:lvl5pPr marL="1371555" algn="l" defTabSz="685777" rtl="0" eaLnBrk="1" latinLnBrk="0" hangingPunct="1">
        <a:defRPr sz="1400" kern="1200">
          <a:solidFill>
            <a:schemeClr val="tx1"/>
          </a:solidFill>
          <a:latin typeface="+mn-lt"/>
          <a:ea typeface="+mn-ea"/>
          <a:cs typeface="+mn-cs"/>
        </a:defRPr>
      </a:lvl5pPr>
      <a:lvl6pPr marL="1714441" algn="l" defTabSz="685777" rtl="0" eaLnBrk="1" latinLnBrk="0" hangingPunct="1">
        <a:defRPr sz="1400" kern="1200">
          <a:solidFill>
            <a:schemeClr val="tx1"/>
          </a:solidFill>
          <a:latin typeface="+mn-lt"/>
          <a:ea typeface="+mn-ea"/>
          <a:cs typeface="+mn-cs"/>
        </a:defRPr>
      </a:lvl6pPr>
      <a:lvl7pPr marL="2057332" algn="l" defTabSz="685777" rtl="0" eaLnBrk="1" latinLnBrk="0" hangingPunct="1">
        <a:defRPr sz="1400" kern="1200">
          <a:solidFill>
            <a:schemeClr val="tx1"/>
          </a:solidFill>
          <a:latin typeface="+mn-lt"/>
          <a:ea typeface="+mn-ea"/>
          <a:cs typeface="+mn-cs"/>
        </a:defRPr>
      </a:lvl7pPr>
      <a:lvl8pPr marL="2400220" algn="l" defTabSz="685777" rtl="0" eaLnBrk="1" latinLnBrk="0" hangingPunct="1">
        <a:defRPr sz="1400" kern="1200">
          <a:solidFill>
            <a:schemeClr val="tx1"/>
          </a:solidFill>
          <a:latin typeface="+mn-lt"/>
          <a:ea typeface="+mn-ea"/>
          <a:cs typeface="+mn-cs"/>
        </a:defRPr>
      </a:lvl8pPr>
      <a:lvl9pPr marL="2743110" algn="l" defTabSz="685777" rtl="0" eaLnBrk="1" latinLnBrk="0" hangingPunct="1">
        <a:defRPr sz="14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620">
          <p15:clr>
            <a:srgbClr val="F26B43"/>
          </p15:clr>
        </p15:guide>
        <p15:guide id="2" pos="336">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6.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9.xml"/><Relationship Id="rId1" Type="http://schemas.openxmlformats.org/officeDocument/2006/relationships/tags" Target="../tags/tag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1.xml"/><Relationship Id="rId1" Type="http://schemas.openxmlformats.org/officeDocument/2006/relationships/slideLayout" Target="../slideLayouts/slideLayout6.xml"/><Relationship Id="rId4" Type="http://schemas.openxmlformats.org/officeDocument/2006/relationships/image" Target="../media/image18.png"/></Relationships>
</file>

<file path=ppt/slides/_rels/slide3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6.xml"/><Relationship Id="rId1" Type="http://schemas.openxmlformats.org/officeDocument/2006/relationships/slideLayout" Target="../slideLayouts/slideLayout6.xml"/><Relationship Id="rId4" Type="http://schemas.openxmlformats.org/officeDocument/2006/relationships/image" Target="../media/image21.png"/></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9.xml"/><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0.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2.xml"/><Relationship Id="rId1" Type="http://schemas.openxmlformats.org/officeDocument/2006/relationships/slideLayout" Target="../slideLayouts/slideLayout6.xml"/><Relationship Id="rId4" Type="http://schemas.openxmlformats.org/officeDocument/2006/relationships/image" Target="../media/image25.png"/></Relationships>
</file>

<file path=ppt/slides/_rels/slide4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43.xml"/><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44.xml"/><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45.xml"/><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46.xml"/><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48.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49.xml"/><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50.xml"/><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51.xml"/><Relationship Id="rId1" Type="http://schemas.openxmlformats.org/officeDocument/2006/relationships/slideLayout" Target="../slideLayouts/slideLayout6.xml"/><Relationship Id="rId4" Type="http://schemas.openxmlformats.org/officeDocument/2006/relationships/image" Target="../media/image34.png"/></Relationships>
</file>

<file path=ppt/slides/_rels/slide5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52.xml"/><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6.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5.xml"/></Relationships>
</file>

<file path=ppt/slides/_rels/slide56.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55.xml"/><Relationship Id="rId1" Type="http://schemas.openxmlformats.org/officeDocument/2006/relationships/slideLayout" Target="../slideLayouts/slideLayout6.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6.xml"/></Relationships>
</file>

<file path=ppt/slides/_rels/slide5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57.xml"/><Relationship Id="rId1" Type="http://schemas.openxmlformats.org/officeDocument/2006/relationships/slideLayout" Target="../slideLayouts/slideLayout6.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6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59.xml"/><Relationship Id="rId1" Type="http://schemas.openxmlformats.org/officeDocument/2006/relationships/slideLayout" Target="../slideLayouts/slideLayout6.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6.xml"/></Relationships>
</file>

<file path=ppt/slides/_rels/slide62.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61.xml"/><Relationship Id="rId1" Type="http://schemas.openxmlformats.org/officeDocument/2006/relationships/slideLayout" Target="../slideLayouts/slideLayout6.xml"/><Relationship Id="rId5" Type="http://schemas.openxmlformats.org/officeDocument/2006/relationships/image" Target="../media/image41.png"/><Relationship Id="rId4" Type="http://schemas.openxmlformats.org/officeDocument/2006/relationships/image" Target="../media/image40.png"/></Relationships>
</file>

<file path=ppt/slides/_rels/slide6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62.xml"/><Relationship Id="rId1" Type="http://schemas.openxmlformats.org/officeDocument/2006/relationships/slideLayout" Target="../slideLayouts/slideLayout6.xml"/></Relationships>
</file>

<file path=ppt/slides/_rels/slide64.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63.xml"/><Relationship Id="rId1" Type="http://schemas.openxmlformats.org/officeDocument/2006/relationships/slideLayout" Target="../slideLayouts/slideLayout6.xml"/></Relationships>
</file>

<file path=ppt/slides/_rels/slide65.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64.xml"/><Relationship Id="rId1" Type="http://schemas.openxmlformats.org/officeDocument/2006/relationships/slideLayout" Target="../slideLayouts/slideLayout6.xml"/><Relationship Id="rId4" Type="http://schemas.openxmlformats.org/officeDocument/2006/relationships/image" Target="../media/image44.png"/></Relationships>
</file>

<file path=ppt/slides/_rels/slide66.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65.xml"/><Relationship Id="rId1" Type="http://schemas.openxmlformats.org/officeDocument/2006/relationships/slideLayout" Target="../slideLayouts/slideLayout6.xml"/></Relationships>
</file>

<file path=ppt/slides/_rels/slide67.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66.xml"/><Relationship Id="rId1" Type="http://schemas.openxmlformats.org/officeDocument/2006/relationships/slideLayout" Target="../slideLayouts/slideLayout6.xml"/></Relationships>
</file>

<file path=ppt/slides/_rels/slide68.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67.xml"/><Relationship Id="rId1" Type="http://schemas.openxmlformats.org/officeDocument/2006/relationships/slideLayout" Target="../slideLayouts/slideLayout6.xml"/></Relationships>
</file>

<file path=ppt/slides/_rels/slide69.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68.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6.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Object1"/>
          <p:cNvSpPr>
            <a:spLocks noGrp="1"/>
          </p:cNvSpPr>
          <p:nvPr>
            <p:ph type="body" idx="100" hasCustomPrompt="1"/>
          </p:nvPr>
        </p:nvSpPr>
        <p:spPr>
          <a:xfrm>
            <a:off x="457200" y="1543050"/>
            <a:ext cx="6400800" cy="2571750"/>
          </a:xfrm>
          <a:prstGeom prst="rect">
            <a:avLst/>
          </a:prstGeom>
          <a:noFill/>
          <a:ln/>
        </p:spPr>
        <p:txBody>
          <a:bodyPr wrap="square" rtlCol="0"/>
          <a:lstStyle/>
          <a:p>
            <a:pPr marL="0" indent="0">
              <a:buNone/>
            </a:pPr>
            <a:r>
              <a:rPr lang="en-US" dirty="0"/>
              <a:t>Module 6: Device Monitoring and Management</a:t>
            </a:r>
          </a:p>
        </p:txBody>
      </p:sp>
      <p:sp>
        <p:nvSpPr>
          <p:cNvPr id="3" name="Object2"/>
          <p:cNvSpPr>
            <a:spLocks noGrp="1"/>
          </p:cNvSpPr>
          <p:nvPr>
            <p:ph type="body" idx="101" hasCustomPrompt="1"/>
          </p:nvPr>
        </p:nvSpPr>
        <p:spPr>
          <a:xfrm>
            <a:off x="457200" y="4114800"/>
            <a:ext cx="3657600" cy="914400"/>
          </a:xfrm>
          <a:prstGeom prst="rect">
            <a:avLst/>
          </a:prstGeom>
          <a:noFill/>
          <a:ln/>
        </p:spPr>
        <p:txBody>
          <a:bodyPr wrap="square" rtlCol="0"/>
          <a:lstStyle/>
          <a:p>
            <a:pPr marL="0" indent="0">
              <a:buNone/>
            </a:pPr>
            <a:r>
              <a:rPr lang="en-US" dirty="0"/>
              <a:t>Networking Security v1.0</a:t>
            </a:r>
          </a:p>
          <a:p>
            <a:pPr marL="0" indent="0">
              <a:buNone/>
            </a:pPr>
            <a:r>
              <a:rPr lang="en-US" dirty="0"/>
              <a:t>(NETSEC)</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1"/>
          <p:cNvSpPr>
            <a:spLocks noGrp="1"/>
          </p:cNvSpPr>
          <p:nvPr>
            <p:ph type="body" idx="101" hasCustomPrompt="1"/>
          </p:nvPr>
        </p:nvSpPr>
        <p:spPr>
          <a:xfrm>
            <a:off x="0" y="0"/>
            <a:ext cx="9144000" cy="274320"/>
          </a:xfrm>
          <a:prstGeom prst="rect">
            <a:avLst/>
          </a:prstGeom>
          <a:noFill/>
          <a:ln/>
        </p:spPr>
        <p:txBody>
          <a:bodyPr wrap="square" rtlCol="0"/>
          <a:lstStyle/>
          <a:p>
            <a:pPr marL="0" indent="0">
              <a:buNone/>
            </a:pPr>
            <a:r>
              <a:rPr lang="en-US" dirty="0"/>
              <a:t>Secure Cisco IOS Image and Configuration Files</a:t>
            </a:r>
          </a:p>
        </p:txBody>
      </p:sp>
      <p:sp>
        <p:nvSpPr>
          <p:cNvPr id="3" name="Object2"/>
          <p:cNvSpPr>
            <a:spLocks noGrp="1"/>
          </p:cNvSpPr>
          <p:nvPr>
            <p:ph type="body" idx="100" hasCustomPrompt="1"/>
          </p:nvPr>
        </p:nvSpPr>
        <p:spPr>
          <a:xfrm>
            <a:off x="0" y="274320"/>
            <a:ext cx="9144000" cy="914400"/>
          </a:xfrm>
          <a:prstGeom prst="rect">
            <a:avLst/>
          </a:prstGeom>
          <a:noFill/>
          <a:ln/>
        </p:spPr>
        <p:txBody>
          <a:bodyPr wrap="square" rtlCol="0"/>
          <a:lstStyle/>
          <a:p>
            <a:pPr marL="0" indent="0">
              <a:buNone/>
            </a:pPr>
            <a:r>
              <a:rPr lang="en-US" dirty="0"/>
              <a:t>Configuring Secure Copy (Cont.)</a:t>
            </a:r>
          </a:p>
        </p:txBody>
      </p:sp>
      <p:pic>
        <p:nvPicPr>
          <p:cNvPr id="6" name="Picture 5">
            <a:extLst>
              <a:ext uri="{FF2B5EF4-FFF2-40B4-BE49-F238E27FC236}">
                <a16:creationId xmlns:a16="http://schemas.microsoft.com/office/drawing/2014/main" id="{ED41738D-F902-4F90-A2E7-2C2FF3171486}"/>
              </a:ext>
            </a:extLst>
          </p:cNvPr>
          <p:cNvPicPr>
            <a:picLocks noChangeAspect="1"/>
          </p:cNvPicPr>
          <p:nvPr/>
        </p:nvPicPr>
        <p:blipFill>
          <a:blip r:embed="rId3"/>
          <a:stretch>
            <a:fillRect/>
          </a:stretch>
        </p:blipFill>
        <p:spPr>
          <a:xfrm>
            <a:off x="1415888" y="889531"/>
            <a:ext cx="6312224" cy="1346269"/>
          </a:xfrm>
          <a:prstGeom prst="rect">
            <a:avLst/>
          </a:prstGeom>
        </p:spPr>
      </p:pic>
      <p:pic>
        <p:nvPicPr>
          <p:cNvPr id="8" name="Picture 7">
            <a:extLst>
              <a:ext uri="{FF2B5EF4-FFF2-40B4-BE49-F238E27FC236}">
                <a16:creationId xmlns:a16="http://schemas.microsoft.com/office/drawing/2014/main" id="{365101CE-DE60-4CB0-B3F3-A75B50D738A3}"/>
              </a:ext>
            </a:extLst>
          </p:cNvPr>
          <p:cNvPicPr>
            <a:picLocks noChangeAspect="1"/>
          </p:cNvPicPr>
          <p:nvPr/>
        </p:nvPicPr>
        <p:blipFill>
          <a:blip r:embed="rId4"/>
          <a:stretch>
            <a:fillRect/>
          </a:stretch>
        </p:blipFill>
        <p:spPr>
          <a:xfrm>
            <a:off x="1415888" y="2444700"/>
            <a:ext cx="4286470" cy="1930499"/>
          </a:xfrm>
          <a:prstGeom prst="rect">
            <a:avLst/>
          </a:prstGeom>
        </p:spPr>
      </p:pic>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ma14="http://schemas.microsoft.com/office/mac/drawingml/2011/main" xmlns="" val="0"/>
            </a:ext>
          </a:extLst>
        </p:spPr>
        <p:txBody>
          <a:bodyPr/>
          <a:lstStyle>
            <a:lvl1pPr>
              <a:defRPr sz="600">
                <a:solidFill>
                  <a:srgbClr val="D9D9D9"/>
                </a:solidFill>
              </a:defRPr>
            </a:lvl1pPr>
          </a:lstStyle>
          <a:p>
            <a:fld id="{F7021451-1387-4CA6-816F-3879F97B5CBC}" type="slidenum">
              <a:rPr lang="en-US"/>
              <a:t>10</a:t>
            </a:fld>
            <a:endParaRPr lang="en-US" dirty="0"/>
          </a:p>
        </p:txBody>
      </p:sp>
    </p:spTree>
    <p:extLst>
      <p:ext uri="{BB962C8B-B14F-4D97-AF65-F5344CB8AC3E}">
        <p14:creationId xmlns:p14="http://schemas.microsoft.com/office/powerpoint/2010/main" val="1065190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Object1"/>
          <p:cNvSpPr>
            <a:spLocks noGrp="1"/>
          </p:cNvSpPr>
          <p:nvPr>
            <p:ph type="body" idx="101" hasCustomPrompt="1"/>
          </p:nvPr>
        </p:nvSpPr>
        <p:spPr>
          <a:xfrm>
            <a:off x="0" y="0"/>
            <a:ext cx="9144000" cy="274320"/>
          </a:xfrm>
          <a:prstGeom prst="rect">
            <a:avLst/>
          </a:prstGeom>
          <a:noFill/>
          <a:ln/>
        </p:spPr>
        <p:txBody>
          <a:bodyPr wrap="square" rtlCol="0"/>
          <a:lstStyle/>
          <a:p>
            <a:pPr marL="0" indent="0">
              <a:buNone/>
            </a:pPr>
            <a:r>
              <a:rPr lang="en-US" dirty="0"/>
              <a:t>Secure Cisco IOS Image and Configuration Files</a:t>
            </a:r>
          </a:p>
        </p:txBody>
      </p:sp>
      <p:sp>
        <p:nvSpPr>
          <p:cNvPr id="3" name="Object2"/>
          <p:cNvSpPr>
            <a:spLocks noGrp="1"/>
          </p:cNvSpPr>
          <p:nvPr>
            <p:ph type="body" idx="100" hasCustomPrompt="1"/>
          </p:nvPr>
        </p:nvSpPr>
        <p:spPr>
          <a:xfrm>
            <a:off x="0" y="274320"/>
            <a:ext cx="9144000" cy="914400"/>
          </a:xfrm>
          <a:prstGeom prst="rect">
            <a:avLst/>
          </a:prstGeom>
          <a:noFill/>
          <a:ln/>
        </p:spPr>
        <p:txBody>
          <a:bodyPr wrap="square" rtlCol="0"/>
          <a:lstStyle/>
          <a:p>
            <a:pPr marL="0" indent="0">
              <a:buNone/>
            </a:pPr>
            <a:r>
              <a:rPr lang="en-US" sz="2000" dirty="0"/>
              <a:t>Recover a Router Password</a:t>
            </a:r>
          </a:p>
        </p:txBody>
      </p:sp>
      <p:sp>
        <p:nvSpPr>
          <p:cNvPr id="7" name="TextBox 6">
            <a:extLst>
              <a:ext uri="{FF2B5EF4-FFF2-40B4-BE49-F238E27FC236}">
                <a16:creationId xmlns:a16="http://schemas.microsoft.com/office/drawing/2014/main" id="{38C488FD-4D52-4F82-920E-198A24CAFCB1}"/>
              </a:ext>
            </a:extLst>
          </p:cNvPr>
          <p:cNvSpPr txBox="1"/>
          <p:nvPr/>
        </p:nvSpPr>
        <p:spPr>
          <a:xfrm>
            <a:off x="116010" y="987707"/>
            <a:ext cx="1914525" cy="3046988"/>
          </a:xfrm>
          <a:prstGeom prst="rect">
            <a:avLst/>
          </a:prstGeom>
          <a:noFill/>
        </p:spPr>
        <p:txBody>
          <a:bodyPr wrap="square">
            <a:spAutoFit/>
          </a:bodyPr>
          <a:lstStyle/>
          <a:p>
            <a:r>
              <a:rPr lang="en-US" sz="1600" dirty="0">
                <a:latin typeface="Arial" panose="020B0604020202020204" pitchFamily="34" charset="0"/>
                <a:cs typeface="Arial" panose="020B0604020202020204" pitchFamily="34" charset="0"/>
              </a:rPr>
              <a:t>If a router is compromised or needs to be recovered from a misconfigured password, an administrator must use password recovery procedures, such as those shown in the table. </a:t>
            </a:r>
          </a:p>
        </p:txBody>
      </p:sp>
      <p:graphicFrame>
        <p:nvGraphicFramePr>
          <p:cNvPr id="14" name="Table 13"/>
          <p:cNvGraphicFramePr>
            <a:graphicFrameLocks noGrp="1"/>
          </p:cNvGraphicFramePr>
          <p:nvPr>
            <p:extLst>
              <p:ext uri="{D42A27DB-BD31-4B8C-83A1-F6EECF244321}">
                <p14:modId xmlns:p14="http://schemas.microsoft.com/office/powerpoint/2010/main" val="1196260799"/>
              </p:ext>
            </p:extLst>
          </p:nvPr>
        </p:nvGraphicFramePr>
        <p:xfrm>
          <a:off x="1958975" y="594360"/>
          <a:ext cx="6997700" cy="4465320"/>
        </p:xfrm>
        <a:graphic>
          <a:graphicData uri="http://schemas.openxmlformats.org/drawingml/2006/table">
            <a:tbl>
              <a:tblPr/>
              <a:tblGrid>
                <a:gridCol w="2242430">
                  <a:extLst>
                    <a:ext uri="{9D8B030D-6E8A-4147-A177-3AD203B41FA5}">
                      <a16:colId xmlns:a16="http://schemas.microsoft.com/office/drawing/2014/main" val="20000"/>
                    </a:ext>
                  </a:extLst>
                </a:gridCol>
                <a:gridCol w="4755270">
                  <a:extLst>
                    <a:ext uri="{9D8B030D-6E8A-4147-A177-3AD203B41FA5}">
                      <a16:colId xmlns:a16="http://schemas.microsoft.com/office/drawing/2014/main" val="3678301469"/>
                    </a:ext>
                  </a:extLst>
                </a:gridCol>
              </a:tblGrid>
              <a:tr h="0">
                <a:tc>
                  <a:txBody>
                    <a:bodyPr/>
                    <a:lstStyle/>
                    <a:p>
                      <a:r>
                        <a:rPr lang="en-US" sz="1200" dirty="0">
                          <a:solidFill>
                            <a:srgbClr val="FFFFFF"/>
                          </a:solidFill>
                          <a:latin typeface="+mn-lt"/>
                        </a:rPr>
                        <a:t>Recover Router Passwords Steps</a:t>
                      </a:r>
                      <a:endParaRPr lang="en-US" sz="1200" dirty="0">
                        <a:latin typeface="+mn-lt"/>
                      </a:endParaRPr>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024C69"/>
                    </a:solidFill>
                  </a:tcPr>
                </a:tc>
                <a:tc>
                  <a:txBody>
                    <a:bodyPr/>
                    <a:lstStyle/>
                    <a:p>
                      <a:endParaRPr lang="en-US" sz="1200" dirty="0">
                        <a:latin typeface="+mn-lt"/>
                      </a:endParaRPr>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024C69"/>
                    </a:solidFill>
                  </a:tcPr>
                </a:tc>
                <a:extLst>
                  <a:ext uri="{0D108BD9-81ED-4DB2-BD59-A6C34878D82A}">
                    <a16:rowId xmlns:a16="http://schemas.microsoft.com/office/drawing/2014/main" val="10000"/>
                  </a:ext>
                </a:extLst>
              </a:tr>
              <a:tr h="0">
                <a:tc>
                  <a:txBody>
                    <a:bodyPr/>
                    <a:lstStyle/>
                    <a:p>
                      <a:r>
                        <a:rPr lang="en-US" sz="1200" b="1" dirty="0">
                          <a:latin typeface="+mn-lt"/>
                          <a:cs typeface="Arial" panose="020B0604020202020204" pitchFamily="34" charset="0"/>
                        </a:rPr>
                        <a:t>Step 1.</a:t>
                      </a:r>
                    </a:p>
                  </a:txBody>
                  <a:tcPr anchor="ctr">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latin typeface="+mn-lt"/>
                          <a:cs typeface="Arial" panose="020B0604020202020204" pitchFamily="34" charset="0"/>
                        </a:rPr>
                        <a:t>Connect to the console port.</a:t>
                      </a:r>
                    </a:p>
                  </a:txBody>
                  <a:tcPr anchor="ctr">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01"/>
                  </a:ext>
                </a:extLst>
              </a:tr>
              <a:tr h="0">
                <a:tc>
                  <a:txBody>
                    <a:bodyPr/>
                    <a:lstStyle/>
                    <a:p>
                      <a:r>
                        <a:rPr lang="en-US" sz="1200" b="1" dirty="0">
                          <a:latin typeface="+mn-lt"/>
                          <a:cs typeface="Arial" panose="020B0604020202020204" pitchFamily="34" charset="0"/>
                        </a:rPr>
                        <a:t>Step 2.</a:t>
                      </a:r>
                    </a:p>
                  </a:txBody>
                  <a:tcPr anchor="ctr">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latin typeface="+mn-lt"/>
                          <a:cs typeface="Arial" panose="020B0604020202020204" pitchFamily="34" charset="0"/>
                        </a:rPr>
                        <a:t>Record the configuration register setting.</a:t>
                      </a:r>
                    </a:p>
                  </a:txBody>
                  <a:tcPr anchor="ctr">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02"/>
                  </a:ext>
                </a:extLst>
              </a:tr>
              <a:tr h="0">
                <a:tc>
                  <a:txBody>
                    <a:bodyPr/>
                    <a:lstStyle/>
                    <a:p>
                      <a:r>
                        <a:rPr lang="en-US" sz="1200" b="1" dirty="0">
                          <a:latin typeface="+mn-lt"/>
                          <a:cs typeface="Arial" panose="020B0604020202020204" pitchFamily="34" charset="0"/>
                        </a:rPr>
                        <a:t>Step 3.</a:t>
                      </a:r>
                    </a:p>
                  </a:txBody>
                  <a:tcPr anchor="ctr">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latin typeface="+mn-lt"/>
                          <a:cs typeface="Arial" panose="020B0604020202020204" pitchFamily="34" charset="0"/>
                        </a:rPr>
                        <a:t>Power cycle the router.</a:t>
                      </a:r>
                    </a:p>
                  </a:txBody>
                  <a:tcPr anchor="ctr">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03"/>
                  </a:ext>
                </a:extLst>
              </a:tr>
              <a:tr h="0">
                <a:tc>
                  <a:txBody>
                    <a:bodyPr/>
                    <a:lstStyle/>
                    <a:p>
                      <a:r>
                        <a:rPr lang="en-US" sz="1200" b="1" dirty="0">
                          <a:latin typeface="+mn-lt"/>
                          <a:cs typeface="Arial" panose="020B0604020202020204" pitchFamily="34" charset="0"/>
                        </a:rPr>
                        <a:t>Step 4.</a:t>
                      </a:r>
                    </a:p>
                  </a:txBody>
                  <a:tcPr anchor="ctr">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latin typeface="+mn-lt"/>
                          <a:cs typeface="Arial" panose="020B0604020202020204" pitchFamily="34" charset="0"/>
                        </a:rPr>
                        <a:t>Issue the break sequence.</a:t>
                      </a:r>
                    </a:p>
                  </a:txBody>
                  <a:tcPr anchor="ctr">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04"/>
                  </a:ext>
                </a:extLst>
              </a:tr>
              <a:tr h="0">
                <a:tc>
                  <a:txBody>
                    <a:bodyPr/>
                    <a:lstStyle/>
                    <a:p>
                      <a:r>
                        <a:rPr lang="en-US" sz="1200" b="1" dirty="0">
                          <a:latin typeface="+mn-lt"/>
                          <a:cs typeface="Arial" panose="020B0604020202020204" pitchFamily="34" charset="0"/>
                        </a:rPr>
                        <a:t>Step 5.</a:t>
                      </a:r>
                    </a:p>
                  </a:txBody>
                  <a:tcPr anchor="ctr">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latin typeface="+mn-lt"/>
                          <a:cs typeface="Arial" panose="020B0604020202020204" pitchFamily="34" charset="0"/>
                        </a:rPr>
                        <a:t>Change the default configuration register with the </a:t>
                      </a:r>
                      <a:r>
                        <a:rPr lang="en-US" sz="1200" b="1" dirty="0">
                          <a:latin typeface="+mn-lt"/>
                          <a:cs typeface="Arial" panose="020B0604020202020204" pitchFamily="34" charset="0"/>
                        </a:rPr>
                        <a:t>confreg 0x2142</a:t>
                      </a:r>
                      <a:r>
                        <a:rPr lang="en-US" sz="1200" dirty="0">
                          <a:latin typeface="+mn-lt"/>
                          <a:cs typeface="Arial" panose="020B0604020202020204" pitchFamily="34" charset="0"/>
                        </a:rPr>
                        <a:t> command. </a:t>
                      </a:r>
                    </a:p>
                  </a:txBody>
                  <a:tcPr anchor="ctr">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05"/>
                  </a:ext>
                </a:extLst>
              </a:tr>
              <a:tr h="0">
                <a:tc>
                  <a:txBody>
                    <a:bodyPr/>
                    <a:lstStyle/>
                    <a:p>
                      <a:r>
                        <a:rPr lang="en-US" sz="1200" b="1" dirty="0">
                          <a:latin typeface="+mn-lt"/>
                          <a:cs typeface="Arial" panose="020B0604020202020204" pitchFamily="34" charset="0"/>
                        </a:rPr>
                        <a:t>Step 6.</a:t>
                      </a:r>
                    </a:p>
                  </a:txBody>
                  <a:tcPr anchor="ctr">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latin typeface="+mn-lt"/>
                          <a:cs typeface="Arial" panose="020B0604020202020204" pitchFamily="34" charset="0"/>
                        </a:rPr>
                        <a:t>Reboot the router.</a:t>
                      </a:r>
                    </a:p>
                  </a:txBody>
                  <a:tcPr anchor="ctr">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06"/>
                  </a:ext>
                </a:extLst>
              </a:tr>
              <a:tr h="0">
                <a:tc>
                  <a:txBody>
                    <a:bodyPr/>
                    <a:lstStyle/>
                    <a:p>
                      <a:r>
                        <a:rPr lang="en-US" sz="1200" b="1" dirty="0">
                          <a:latin typeface="+mn-lt"/>
                          <a:cs typeface="Arial" panose="020B0604020202020204" pitchFamily="34" charset="0"/>
                        </a:rPr>
                        <a:t>Step 7.</a:t>
                      </a:r>
                    </a:p>
                  </a:txBody>
                  <a:tcPr anchor="ctr">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latin typeface="+mn-lt"/>
                          <a:cs typeface="Arial" panose="020B0604020202020204" pitchFamily="34" charset="0"/>
                        </a:rPr>
                        <a:t>Press </a:t>
                      </a:r>
                      <a:r>
                        <a:rPr lang="en-US" sz="1200" b="1" dirty="0">
                          <a:latin typeface="+mn-lt"/>
                          <a:cs typeface="Arial" panose="020B0604020202020204" pitchFamily="34" charset="0"/>
                        </a:rPr>
                        <a:t>Ctrl-C</a:t>
                      </a:r>
                      <a:r>
                        <a:rPr lang="en-US" sz="1200" dirty="0">
                          <a:latin typeface="+mn-lt"/>
                          <a:cs typeface="Arial" panose="020B0604020202020204" pitchFamily="34" charset="0"/>
                        </a:rPr>
                        <a:t> to skip the initial setup procedure.</a:t>
                      </a:r>
                    </a:p>
                  </a:txBody>
                  <a:tcPr anchor="ctr">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07"/>
                  </a:ext>
                </a:extLst>
              </a:tr>
              <a:tr h="0">
                <a:tc>
                  <a:txBody>
                    <a:bodyPr/>
                    <a:lstStyle/>
                    <a:p>
                      <a:r>
                        <a:rPr lang="en-US" sz="1200" b="1" dirty="0">
                          <a:latin typeface="+mn-lt"/>
                          <a:cs typeface="Arial" panose="020B0604020202020204" pitchFamily="34" charset="0"/>
                        </a:rPr>
                        <a:t>Step 8.</a:t>
                      </a:r>
                    </a:p>
                  </a:txBody>
                  <a:tcPr anchor="ctr">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latin typeface="+mn-lt"/>
                          <a:cs typeface="Arial" panose="020B0604020202020204" pitchFamily="34" charset="0"/>
                        </a:rPr>
                        <a:t>Put the router into privileged EXEC mode.</a:t>
                      </a:r>
                    </a:p>
                  </a:txBody>
                  <a:tcPr anchor="ctr">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08"/>
                  </a:ext>
                </a:extLst>
              </a:tr>
              <a:tr h="0">
                <a:tc>
                  <a:txBody>
                    <a:bodyPr/>
                    <a:lstStyle/>
                    <a:p>
                      <a:r>
                        <a:rPr lang="en-US" sz="1200" b="1" dirty="0">
                          <a:latin typeface="+mn-lt"/>
                          <a:cs typeface="Arial" panose="020B0604020202020204" pitchFamily="34" charset="0"/>
                        </a:rPr>
                        <a:t>Step 9.</a:t>
                      </a:r>
                    </a:p>
                  </a:txBody>
                  <a:tcPr anchor="ctr">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latin typeface="+mn-lt"/>
                          <a:cs typeface="Arial" panose="020B0604020202020204" pitchFamily="34" charset="0"/>
                        </a:rPr>
                        <a:t>Copy the startup configuration to the running configuration.</a:t>
                      </a:r>
                    </a:p>
                  </a:txBody>
                  <a:tcPr anchor="ctr">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09"/>
                  </a:ext>
                </a:extLst>
              </a:tr>
              <a:tr h="0">
                <a:tc>
                  <a:txBody>
                    <a:bodyPr/>
                    <a:lstStyle/>
                    <a:p>
                      <a:r>
                        <a:rPr lang="en-US" sz="1200" b="1" dirty="0">
                          <a:latin typeface="+mn-lt"/>
                          <a:cs typeface="Arial" panose="020B0604020202020204" pitchFamily="34" charset="0"/>
                        </a:rPr>
                        <a:t>Step 10.</a:t>
                      </a:r>
                    </a:p>
                  </a:txBody>
                  <a:tcPr anchor="ctr">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latin typeface="+mn-lt"/>
                          <a:cs typeface="Arial" panose="020B0604020202020204" pitchFamily="34" charset="0"/>
                        </a:rPr>
                        <a:t>Verify the configuration.</a:t>
                      </a:r>
                    </a:p>
                  </a:txBody>
                  <a:tcPr anchor="ctr">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10"/>
                  </a:ext>
                </a:extLst>
              </a:tr>
              <a:tr h="0">
                <a:tc>
                  <a:txBody>
                    <a:bodyPr/>
                    <a:lstStyle/>
                    <a:p>
                      <a:r>
                        <a:rPr lang="en-US" sz="1200" b="1" dirty="0">
                          <a:latin typeface="+mn-lt"/>
                          <a:cs typeface="Arial" panose="020B0604020202020204" pitchFamily="34" charset="0"/>
                        </a:rPr>
                        <a:t>Step 11.</a:t>
                      </a:r>
                    </a:p>
                  </a:txBody>
                  <a:tcPr anchor="ctr">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latin typeface="+mn-lt"/>
                          <a:cs typeface="Arial" panose="020B0604020202020204" pitchFamily="34" charset="0"/>
                        </a:rPr>
                        <a:t>Change the enable secret password.</a:t>
                      </a:r>
                    </a:p>
                  </a:txBody>
                  <a:tcPr anchor="ctr">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11"/>
                  </a:ext>
                </a:extLst>
              </a:tr>
              <a:tr h="0">
                <a:tc>
                  <a:txBody>
                    <a:bodyPr/>
                    <a:lstStyle/>
                    <a:p>
                      <a:r>
                        <a:rPr lang="en-US" sz="1200" b="1" dirty="0">
                          <a:latin typeface="+mn-lt"/>
                          <a:cs typeface="Arial" panose="020B0604020202020204" pitchFamily="34" charset="0"/>
                        </a:rPr>
                        <a:t>Step 12.</a:t>
                      </a:r>
                    </a:p>
                  </a:txBody>
                  <a:tcPr anchor="ctr">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latin typeface="+mn-lt"/>
                          <a:cs typeface="Arial" panose="020B0604020202020204" pitchFamily="34" charset="0"/>
                        </a:rPr>
                        <a:t>Enable all interfaces.</a:t>
                      </a:r>
                    </a:p>
                  </a:txBody>
                  <a:tcPr anchor="ctr">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12"/>
                  </a:ext>
                </a:extLst>
              </a:tr>
              <a:tr h="0">
                <a:tc>
                  <a:txBody>
                    <a:bodyPr/>
                    <a:lstStyle/>
                    <a:p>
                      <a:r>
                        <a:rPr lang="en-US" sz="1200" b="1" dirty="0">
                          <a:latin typeface="+mn-lt"/>
                          <a:cs typeface="Arial" panose="020B0604020202020204" pitchFamily="34" charset="0"/>
                        </a:rPr>
                        <a:t>Step 13.</a:t>
                      </a:r>
                    </a:p>
                  </a:txBody>
                  <a:tcPr anchor="ctr">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latin typeface="+mn-lt"/>
                          <a:cs typeface="Arial" panose="020B0604020202020204" pitchFamily="34" charset="0"/>
                        </a:rPr>
                        <a:t>Return the configuration-register to the original setting recorded from Step 2. Use the </a:t>
                      </a:r>
                      <a:r>
                        <a:rPr lang="en-US" sz="1200" b="1" dirty="0">
                          <a:latin typeface="+mn-lt"/>
                          <a:cs typeface="Arial" panose="020B0604020202020204" pitchFamily="34" charset="0"/>
                        </a:rPr>
                        <a:t>config-register</a:t>
                      </a:r>
                      <a:r>
                        <a:rPr lang="en-US" sz="1200" dirty="0">
                          <a:latin typeface="+mn-lt"/>
                          <a:cs typeface="Arial" panose="020B0604020202020204" pitchFamily="34" charset="0"/>
                        </a:rPr>
                        <a:t> global config command. </a:t>
                      </a:r>
                    </a:p>
                  </a:txBody>
                  <a:tcPr anchor="ctr">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13"/>
                  </a:ext>
                </a:extLst>
              </a:tr>
              <a:tr h="0">
                <a:tc>
                  <a:txBody>
                    <a:bodyPr/>
                    <a:lstStyle/>
                    <a:p>
                      <a:r>
                        <a:rPr lang="en-US" sz="1200" b="1" dirty="0">
                          <a:latin typeface="+mn-lt"/>
                          <a:cs typeface="Arial" panose="020B0604020202020204" pitchFamily="34" charset="0"/>
                        </a:rPr>
                        <a:t>Step 14.</a:t>
                      </a:r>
                    </a:p>
                  </a:txBody>
                  <a:tcPr anchor="ctr">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latin typeface="+mn-lt"/>
                          <a:cs typeface="Arial" panose="020B0604020202020204" pitchFamily="34" charset="0"/>
                        </a:rPr>
                        <a:t>Save the configuration changes.</a:t>
                      </a:r>
                    </a:p>
                  </a:txBody>
                  <a:tcPr anchor="ctr">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14"/>
                  </a:ext>
                </a:extLst>
              </a:tr>
            </a:tbl>
          </a:graphicData>
        </a:graphic>
      </p:graphicFrame>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 xmlns:ma14="http://schemas.microsoft.com/office/mac/drawingml/2011/main" val="0"/>
            </a:ext>
          </a:extLst>
        </p:spPr>
        <p:txBody>
          <a:bodyPr/>
          <a:lstStyle>
            <a:lvl1pPr>
              <a:defRPr sz="600">
                <a:solidFill>
                  <a:srgbClr val="D9D9D9"/>
                </a:solidFill>
              </a:defRPr>
            </a:lvl1pPr>
          </a:lstStyle>
          <a:p>
            <a:fld id="{F7021451-1387-4CA6-816F-3879F97B5CBC}" type="slidenum">
              <a:rPr lang="en-US"/>
              <a:t>11</a:t>
            </a:fld>
            <a:endParaRPr 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1"/>
          <p:cNvSpPr>
            <a:spLocks noGrp="1"/>
          </p:cNvSpPr>
          <p:nvPr>
            <p:ph type="body" idx="101" hasCustomPrompt="1"/>
          </p:nvPr>
        </p:nvSpPr>
        <p:spPr>
          <a:xfrm>
            <a:off x="0" y="0"/>
            <a:ext cx="9144000" cy="274320"/>
          </a:xfrm>
          <a:prstGeom prst="rect">
            <a:avLst/>
          </a:prstGeom>
          <a:noFill/>
          <a:ln/>
        </p:spPr>
        <p:txBody>
          <a:bodyPr wrap="square" rtlCol="0"/>
          <a:lstStyle/>
          <a:p>
            <a:pPr marL="0" indent="0">
              <a:buNone/>
            </a:pPr>
            <a:r>
              <a:rPr lang="en-US" dirty="0"/>
              <a:t>Secure Cisco IOS Image and Configuration Files</a:t>
            </a:r>
          </a:p>
        </p:txBody>
      </p:sp>
      <p:sp>
        <p:nvSpPr>
          <p:cNvPr id="3" name="Object2"/>
          <p:cNvSpPr>
            <a:spLocks noGrp="1"/>
          </p:cNvSpPr>
          <p:nvPr>
            <p:ph type="body" idx="100" hasCustomPrompt="1"/>
          </p:nvPr>
        </p:nvSpPr>
        <p:spPr>
          <a:xfrm>
            <a:off x="0" y="274320"/>
            <a:ext cx="9144000" cy="914400"/>
          </a:xfrm>
          <a:prstGeom prst="rect">
            <a:avLst/>
          </a:prstGeom>
          <a:noFill/>
          <a:ln/>
        </p:spPr>
        <p:txBody>
          <a:bodyPr wrap="square" rtlCol="0"/>
          <a:lstStyle/>
          <a:p>
            <a:pPr marL="0" indent="0">
              <a:buNone/>
            </a:pPr>
            <a:r>
              <a:rPr lang="en-US" dirty="0"/>
              <a:t>Password Recovery </a:t>
            </a:r>
          </a:p>
        </p:txBody>
      </p:sp>
      <p:sp>
        <p:nvSpPr>
          <p:cNvPr id="5" name="Object4"/>
          <p:cNvSpPr/>
          <p:nvPr/>
        </p:nvSpPr>
        <p:spPr>
          <a:xfrm>
            <a:off x="0" y="673400"/>
            <a:ext cx="8620125" cy="2571750"/>
          </a:xfrm>
          <a:prstGeom prst="rect">
            <a:avLst/>
          </a:prstGeom>
          <a:noFill/>
          <a:ln/>
        </p:spPr>
        <p:txBody>
          <a:bodyPr wrap="square" rtlCol="0" anchor="t"/>
          <a:lstStyle/>
          <a:p>
            <a:pPr>
              <a:lnSpc>
                <a:spcPts val="2000"/>
              </a:lnSpc>
            </a:pPr>
            <a:r>
              <a:rPr lang="en-US" sz="1600" dirty="0">
                <a:latin typeface="Arial" panose="020B0604020202020204" pitchFamily="34" charset="0"/>
                <a:cs typeface="Arial" panose="020B0604020202020204" pitchFamily="34" charset="0"/>
              </a:rPr>
              <a:t>If someone gained physical access to a router, they could potentially gain control of that device through the password recovery procedure.</a:t>
            </a:r>
          </a:p>
          <a:p>
            <a:pPr>
              <a:lnSpc>
                <a:spcPts val="2000"/>
              </a:lnSpc>
            </a:pPr>
            <a:endParaRPr lang="en-US" sz="1600" dirty="0">
              <a:latin typeface="Arial" panose="020B0604020202020204" pitchFamily="34" charset="0"/>
              <a:cs typeface="Arial" panose="020B0604020202020204" pitchFamily="34" charset="0"/>
            </a:endParaRPr>
          </a:p>
          <a:p>
            <a:pPr>
              <a:lnSpc>
                <a:spcPts val="2000"/>
              </a:lnSpc>
            </a:pPr>
            <a:r>
              <a:rPr lang="en-US" sz="1600" dirty="0">
                <a:latin typeface="Arial" panose="020B0604020202020204" pitchFamily="34" charset="0"/>
                <a:cs typeface="Arial" panose="020B0604020202020204" pitchFamily="34" charset="0"/>
              </a:rPr>
              <a:t>An administrator can mitigate this potential security breach by using the </a:t>
            </a:r>
            <a:r>
              <a:rPr lang="en-US" sz="1600" b="1" dirty="0">
                <a:latin typeface="Arial" panose="020B0604020202020204" pitchFamily="34" charset="0"/>
                <a:cs typeface="Arial" panose="020B0604020202020204" pitchFamily="34" charset="0"/>
              </a:rPr>
              <a:t>no service password-recovery</a:t>
            </a:r>
            <a:r>
              <a:rPr lang="en-US" sz="1600" dirty="0">
                <a:latin typeface="Arial" panose="020B0604020202020204" pitchFamily="34" charset="0"/>
                <a:cs typeface="Arial" panose="020B0604020202020204" pitchFamily="34" charset="0"/>
              </a:rPr>
              <a:t> global configuration mode command. This command is a hidden Cisco IOS command and has no arguments or keywords. When the </a:t>
            </a:r>
            <a:r>
              <a:rPr lang="en-US" sz="1600" b="1" dirty="0">
                <a:latin typeface="Arial" panose="020B0604020202020204" pitchFamily="34" charset="0"/>
                <a:cs typeface="Arial" panose="020B0604020202020204" pitchFamily="34" charset="0"/>
              </a:rPr>
              <a:t>no service password-recovery</a:t>
            </a:r>
            <a:r>
              <a:rPr lang="en-US" sz="1600" dirty="0">
                <a:latin typeface="Arial" panose="020B0604020202020204" pitchFamily="34" charset="0"/>
                <a:cs typeface="Arial" panose="020B0604020202020204" pitchFamily="34" charset="0"/>
              </a:rPr>
              <a:t> command is entered, a warning message displays and must be acknowledged before the feature is enabled, as shown in the figure.</a:t>
            </a:r>
          </a:p>
        </p:txBody>
      </p:sp>
      <p:pic>
        <p:nvPicPr>
          <p:cNvPr id="8" name="Picture 7">
            <a:extLst>
              <a:ext uri="{FF2B5EF4-FFF2-40B4-BE49-F238E27FC236}">
                <a16:creationId xmlns:a16="http://schemas.microsoft.com/office/drawing/2014/main" id="{4A90AA54-EC05-42B8-AA93-CB4AAA8782E9}"/>
              </a:ext>
            </a:extLst>
          </p:cNvPr>
          <p:cNvPicPr>
            <a:picLocks noChangeAspect="1"/>
          </p:cNvPicPr>
          <p:nvPr/>
        </p:nvPicPr>
        <p:blipFill>
          <a:blip r:embed="rId3"/>
          <a:stretch>
            <a:fillRect/>
          </a:stretch>
        </p:blipFill>
        <p:spPr>
          <a:xfrm>
            <a:off x="1884237" y="3016167"/>
            <a:ext cx="4851649" cy="1612983"/>
          </a:xfrm>
          <a:prstGeom prst="rect">
            <a:avLst/>
          </a:prstGeom>
        </p:spPr>
      </p:pic>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ma14="http://schemas.microsoft.com/office/mac/drawingml/2011/main" xmlns="" val="0"/>
            </a:ext>
          </a:extLst>
        </p:spPr>
        <p:txBody>
          <a:bodyPr/>
          <a:lstStyle>
            <a:lvl1pPr>
              <a:defRPr sz="600">
                <a:solidFill>
                  <a:srgbClr val="D9D9D9"/>
                </a:solidFill>
              </a:defRPr>
            </a:lvl1pPr>
          </a:lstStyle>
          <a:p>
            <a:fld id="{F7021451-1387-4CA6-816F-3879F97B5CBC}" type="slidenum">
              <a:rPr lang="en-US"/>
              <a:t>12</a:t>
            </a:fld>
            <a:endParaRPr lang="en-US" dirty="0"/>
          </a:p>
        </p:txBody>
      </p:sp>
    </p:spTree>
    <p:extLst>
      <p:ext uri="{BB962C8B-B14F-4D97-AF65-F5344CB8AC3E}">
        <p14:creationId xmlns:p14="http://schemas.microsoft.com/office/powerpoint/2010/main" val="3447757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Object1"/>
          <p:cNvSpPr>
            <a:spLocks noGrp="1"/>
          </p:cNvSpPr>
          <p:nvPr>
            <p:ph type="body" idx="101" hasCustomPrompt="1"/>
          </p:nvPr>
        </p:nvSpPr>
        <p:spPr>
          <a:xfrm>
            <a:off x="0" y="0"/>
            <a:ext cx="9144000" cy="274320"/>
          </a:xfrm>
          <a:prstGeom prst="rect">
            <a:avLst/>
          </a:prstGeom>
          <a:noFill/>
          <a:ln/>
        </p:spPr>
        <p:txBody>
          <a:bodyPr wrap="square" rtlCol="0"/>
          <a:lstStyle/>
          <a:p>
            <a:pPr marL="0" indent="0">
              <a:buNone/>
            </a:pPr>
            <a:r>
              <a:rPr lang="en-US" dirty="0"/>
              <a:t>Secure Cisco IOS Image and Configuration Files</a:t>
            </a:r>
          </a:p>
        </p:txBody>
      </p:sp>
      <p:sp>
        <p:nvSpPr>
          <p:cNvPr id="3" name="Object2"/>
          <p:cNvSpPr>
            <a:spLocks noGrp="1"/>
          </p:cNvSpPr>
          <p:nvPr>
            <p:ph type="body" idx="100" hasCustomPrompt="1"/>
          </p:nvPr>
        </p:nvSpPr>
        <p:spPr>
          <a:xfrm>
            <a:off x="0" y="274320"/>
            <a:ext cx="9144000" cy="914400"/>
          </a:xfrm>
          <a:prstGeom prst="rect">
            <a:avLst/>
          </a:prstGeom>
          <a:noFill/>
          <a:ln/>
        </p:spPr>
        <p:txBody>
          <a:bodyPr wrap="square" rtlCol="0"/>
          <a:lstStyle/>
          <a:p>
            <a:pPr marL="0" indent="0">
              <a:buNone/>
            </a:pPr>
            <a:r>
              <a:rPr lang="en-US" dirty="0"/>
              <a:t>Password Recovery (Cont.) </a:t>
            </a:r>
          </a:p>
        </p:txBody>
      </p:sp>
      <p:sp>
        <p:nvSpPr>
          <p:cNvPr id="5" name="Object4"/>
          <p:cNvSpPr/>
          <p:nvPr/>
        </p:nvSpPr>
        <p:spPr>
          <a:xfrm>
            <a:off x="0" y="673400"/>
            <a:ext cx="8686800" cy="602950"/>
          </a:xfrm>
          <a:prstGeom prst="rect">
            <a:avLst/>
          </a:prstGeom>
          <a:noFill/>
          <a:ln/>
        </p:spPr>
        <p:txBody>
          <a:bodyPr wrap="square" rtlCol="0" anchor="t"/>
          <a:lstStyle/>
          <a:p>
            <a:pPr>
              <a:lnSpc>
                <a:spcPts val="2000"/>
              </a:lnSpc>
            </a:pPr>
            <a:r>
              <a:rPr lang="en-US" sz="1600" dirty="0">
                <a:latin typeface="Arial" panose="020B0604020202020204" pitchFamily="34" charset="0"/>
                <a:cs typeface="Arial" panose="020B0604020202020204" pitchFamily="34" charset="0"/>
              </a:rPr>
              <a:t>When it is configured, the </a:t>
            </a:r>
            <a:r>
              <a:rPr lang="en-US" sz="1600" b="1" dirty="0">
                <a:latin typeface="Arial" panose="020B0604020202020204" pitchFamily="34" charset="0"/>
                <a:cs typeface="Arial" panose="020B0604020202020204" pitchFamily="34" charset="0"/>
              </a:rPr>
              <a:t>show running-config</a:t>
            </a:r>
            <a:r>
              <a:rPr lang="en-US" sz="1600" dirty="0">
                <a:latin typeface="Arial" panose="020B0604020202020204" pitchFamily="34" charset="0"/>
                <a:cs typeface="Arial" panose="020B0604020202020204" pitchFamily="34" charset="0"/>
              </a:rPr>
              <a:t> command displays a </a:t>
            </a:r>
            <a:r>
              <a:rPr lang="en-US" sz="1600" b="1" dirty="0">
                <a:latin typeface="Arial" panose="020B0604020202020204" pitchFamily="34" charset="0"/>
                <a:cs typeface="Arial" panose="020B0604020202020204" pitchFamily="34" charset="0"/>
              </a:rPr>
              <a:t>no service password-recovery</a:t>
            </a:r>
            <a:r>
              <a:rPr lang="en-US" sz="1600" dirty="0">
                <a:latin typeface="Arial" panose="020B0604020202020204" pitchFamily="34" charset="0"/>
                <a:cs typeface="Arial" panose="020B0604020202020204" pitchFamily="34" charset="0"/>
              </a:rPr>
              <a:t> statement, as shown here.</a:t>
            </a:r>
          </a:p>
        </p:txBody>
      </p:sp>
      <p:pic>
        <p:nvPicPr>
          <p:cNvPr id="8" name="Picture 7">
            <a:extLst>
              <a:ext uri="{FF2B5EF4-FFF2-40B4-BE49-F238E27FC236}">
                <a16:creationId xmlns:a16="http://schemas.microsoft.com/office/drawing/2014/main" id="{80247A8C-DEC1-46AD-ACEE-E612C02152AF}"/>
              </a:ext>
            </a:extLst>
          </p:cNvPr>
          <p:cNvPicPr>
            <a:picLocks noChangeAspect="1"/>
          </p:cNvPicPr>
          <p:nvPr/>
        </p:nvPicPr>
        <p:blipFill>
          <a:blip r:embed="rId3"/>
          <a:stretch>
            <a:fillRect/>
          </a:stretch>
        </p:blipFill>
        <p:spPr>
          <a:xfrm>
            <a:off x="2292258" y="1374724"/>
            <a:ext cx="3587934" cy="1974951"/>
          </a:xfrm>
          <a:prstGeom prst="rect">
            <a:avLst/>
          </a:prstGeom>
        </p:spPr>
      </p:pic>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 xmlns:ma14="http://schemas.microsoft.com/office/mac/drawingml/2011/main" val="0"/>
            </a:ext>
          </a:extLst>
        </p:spPr>
        <p:txBody>
          <a:bodyPr/>
          <a:lstStyle>
            <a:lvl1pPr>
              <a:defRPr sz="600">
                <a:solidFill>
                  <a:srgbClr val="D9D9D9"/>
                </a:solidFill>
              </a:defRPr>
            </a:lvl1pPr>
          </a:lstStyle>
          <a:p>
            <a:fld id="{F7021451-1387-4CA6-816F-3879F97B5CBC}" type="slidenum">
              <a:rPr lang="en-US"/>
              <a:t>13</a:t>
            </a:fld>
            <a:endParaRPr lang="en-US"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1"/>
          <p:cNvSpPr>
            <a:spLocks noGrp="1"/>
          </p:cNvSpPr>
          <p:nvPr>
            <p:ph type="body" idx="101" hasCustomPrompt="1"/>
          </p:nvPr>
        </p:nvSpPr>
        <p:spPr>
          <a:xfrm>
            <a:off x="0" y="0"/>
            <a:ext cx="9144000" cy="274320"/>
          </a:xfrm>
          <a:prstGeom prst="rect">
            <a:avLst/>
          </a:prstGeom>
          <a:noFill/>
          <a:ln/>
        </p:spPr>
        <p:txBody>
          <a:bodyPr wrap="square" rtlCol="0"/>
          <a:lstStyle/>
          <a:p>
            <a:pPr marL="0" indent="0">
              <a:buNone/>
            </a:pPr>
            <a:r>
              <a:rPr lang="en-US" dirty="0"/>
              <a:t>Secure Cisco IOS Image and Configuration Files</a:t>
            </a:r>
          </a:p>
        </p:txBody>
      </p:sp>
      <p:sp>
        <p:nvSpPr>
          <p:cNvPr id="3" name="Object2"/>
          <p:cNvSpPr>
            <a:spLocks noGrp="1"/>
          </p:cNvSpPr>
          <p:nvPr>
            <p:ph type="body" idx="100" hasCustomPrompt="1"/>
          </p:nvPr>
        </p:nvSpPr>
        <p:spPr>
          <a:xfrm>
            <a:off x="0" y="274320"/>
            <a:ext cx="9144000" cy="914400"/>
          </a:xfrm>
          <a:prstGeom prst="rect">
            <a:avLst/>
          </a:prstGeom>
          <a:noFill/>
          <a:ln/>
        </p:spPr>
        <p:txBody>
          <a:bodyPr wrap="square" rtlCol="0"/>
          <a:lstStyle/>
          <a:p>
            <a:pPr marL="0" indent="0">
              <a:buNone/>
            </a:pPr>
            <a:r>
              <a:rPr lang="en-US" dirty="0"/>
              <a:t>Password Recovery (Cont.) </a:t>
            </a:r>
          </a:p>
        </p:txBody>
      </p:sp>
      <p:sp>
        <p:nvSpPr>
          <p:cNvPr id="5" name="Object4"/>
          <p:cNvSpPr/>
          <p:nvPr/>
        </p:nvSpPr>
        <p:spPr>
          <a:xfrm>
            <a:off x="0" y="914400"/>
            <a:ext cx="8229600" cy="2571750"/>
          </a:xfrm>
          <a:prstGeom prst="rect">
            <a:avLst/>
          </a:prstGeom>
          <a:noFill/>
          <a:ln/>
        </p:spPr>
        <p:txBody>
          <a:bodyPr wrap="square" rtlCol="0" anchor="t"/>
          <a:lstStyle/>
          <a:p>
            <a:pPr marL="285750" indent="-285750">
              <a:lnSpc>
                <a:spcPts val="2000"/>
              </a:lnSpc>
              <a:buFont typeface="Arial" panose="020B0604020202020204" pitchFamily="34" charset="0"/>
              <a:buChar char="•"/>
            </a:pPr>
            <a:r>
              <a:rPr lang="en-US" dirty="0">
                <a:latin typeface="Arial" panose="020B0604020202020204" pitchFamily="34" charset="0"/>
                <a:cs typeface="Arial" panose="020B0604020202020204" pitchFamily="34" charset="0"/>
              </a:rPr>
              <a:t>To recover a device after the </a:t>
            </a:r>
            <a:r>
              <a:rPr lang="en-US" b="1" dirty="0">
                <a:latin typeface="Arial" panose="020B0604020202020204" pitchFamily="34" charset="0"/>
                <a:cs typeface="Arial" panose="020B0604020202020204" pitchFamily="34" charset="0"/>
              </a:rPr>
              <a:t>no service password-recovery</a:t>
            </a:r>
            <a:r>
              <a:rPr lang="en-US" dirty="0">
                <a:latin typeface="Arial" panose="020B0604020202020204" pitchFamily="34" charset="0"/>
                <a:cs typeface="Arial" panose="020B0604020202020204" pitchFamily="34" charset="0"/>
              </a:rPr>
              <a:t> command is entered, initiate the break sequence within five seconds after the image decompresses during the boot. </a:t>
            </a:r>
          </a:p>
          <a:p>
            <a:pPr>
              <a:lnSpc>
                <a:spcPts val="2000"/>
              </a:lnSpc>
            </a:pPr>
            <a:endParaRPr lang="en-US" dirty="0">
              <a:latin typeface="Arial" panose="020B0604020202020204" pitchFamily="34" charset="0"/>
              <a:cs typeface="Arial" panose="020B0604020202020204" pitchFamily="34" charset="0"/>
            </a:endParaRPr>
          </a:p>
          <a:p>
            <a:pPr marL="285750" indent="-285750">
              <a:lnSpc>
                <a:spcPts val="2000"/>
              </a:lnSpc>
              <a:buFont typeface="Arial" panose="020B0604020202020204" pitchFamily="34" charset="0"/>
              <a:buChar char="•"/>
            </a:pPr>
            <a:r>
              <a:rPr lang="en-US" dirty="0">
                <a:latin typeface="Arial" panose="020B0604020202020204" pitchFamily="34" charset="0"/>
                <a:cs typeface="Arial" panose="020B0604020202020204" pitchFamily="34" charset="0"/>
              </a:rPr>
              <a:t>You are prompted to confirm the break key action. After the action is confirmed, the startup configuration is completely erased, the password recovery procedure is enabled, and the router boots with the factory default configuration. </a:t>
            </a:r>
          </a:p>
          <a:p>
            <a:pPr>
              <a:lnSpc>
                <a:spcPts val="2000"/>
              </a:lnSpc>
            </a:pPr>
            <a:endParaRPr lang="en-US" dirty="0">
              <a:latin typeface="Arial" panose="020B0604020202020204" pitchFamily="34" charset="0"/>
              <a:cs typeface="Arial" panose="020B0604020202020204" pitchFamily="34" charset="0"/>
            </a:endParaRPr>
          </a:p>
          <a:p>
            <a:pPr marL="285750" indent="-285750">
              <a:lnSpc>
                <a:spcPts val="2000"/>
              </a:lnSpc>
              <a:buFont typeface="Arial" panose="020B0604020202020204" pitchFamily="34" charset="0"/>
              <a:buChar char="•"/>
            </a:pPr>
            <a:r>
              <a:rPr lang="en-US" dirty="0">
                <a:latin typeface="Arial" panose="020B0604020202020204" pitchFamily="34" charset="0"/>
                <a:cs typeface="Arial" panose="020B0604020202020204" pitchFamily="34" charset="0"/>
              </a:rPr>
              <a:t>If you do not confirm the break action, the router boots normally with the </a:t>
            </a:r>
            <a:r>
              <a:rPr lang="en-US" b="1" dirty="0">
                <a:latin typeface="Arial" panose="020B0604020202020204" pitchFamily="34" charset="0"/>
                <a:cs typeface="Arial" panose="020B0604020202020204" pitchFamily="34" charset="0"/>
              </a:rPr>
              <a:t>no service password-recovery</a:t>
            </a:r>
            <a:r>
              <a:rPr lang="en-US" dirty="0">
                <a:latin typeface="Arial" panose="020B0604020202020204" pitchFamily="34" charset="0"/>
                <a:cs typeface="Arial" panose="020B0604020202020204" pitchFamily="34" charset="0"/>
              </a:rPr>
              <a:t> command enabled.</a:t>
            </a:r>
          </a:p>
        </p:txBody>
      </p:sp>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 xmlns:ma14="http://schemas.microsoft.com/office/mac/drawingml/2011/main" val="0"/>
            </a:ext>
          </a:extLst>
        </p:spPr>
        <p:txBody>
          <a:bodyPr/>
          <a:lstStyle>
            <a:lvl1pPr>
              <a:defRPr sz="600">
                <a:solidFill>
                  <a:srgbClr val="D9D9D9"/>
                </a:solidFill>
              </a:defRPr>
            </a:lvl1pPr>
          </a:lstStyle>
          <a:p>
            <a:fld id="{F7021451-1387-4CA6-816F-3879F97B5CBC}" type="slidenum">
              <a:rPr lang="en-US"/>
              <a:t>14</a:t>
            </a:fld>
            <a:endParaRPr lang="en-US" dirty="0"/>
          </a:p>
        </p:txBody>
      </p:sp>
    </p:spTree>
    <p:extLst>
      <p:ext uri="{BB962C8B-B14F-4D97-AF65-F5344CB8AC3E}">
        <p14:creationId xmlns:p14="http://schemas.microsoft.com/office/powerpoint/2010/main" val="431571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2" name="Object1"/>
          <p:cNvSpPr>
            <a:spLocks noGrp="1"/>
          </p:cNvSpPr>
          <p:nvPr>
            <p:ph type="body" idx="100" hasCustomPrompt="1"/>
          </p:nvPr>
        </p:nvSpPr>
        <p:spPr>
          <a:xfrm>
            <a:off x="457200" y="2057400"/>
            <a:ext cx="8229600" cy="914400"/>
          </a:xfrm>
          <a:prstGeom prst="rect">
            <a:avLst/>
          </a:prstGeom>
          <a:noFill/>
          <a:ln/>
        </p:spPr>
        <p:txBody>
          <a:bodyPr wrap="square" rtlCol="0"/>
          <a:lstStyle/>
          <a:p>
            <a:pPr marL="0" indent="0">
              <a:buNone/>
            </a:pPr>
            <a:r>
              <a:rPr lang="en-US" dirty="0"/>
              <a:t>6.2 Lock Down a Router Using AutoSecure</a:t>
            </a:r>
          </a:p>
        </p:txBody>
      </p:sp>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 xmlns:ma14="http://schemas.microsoft.com/office/mac/drawingml/2011/main" val="0"/>
            </a:ext>
          </a:extLst>
        </p:spPr>
        <p:txBody>
          <a:bodyPr/>
          <a:lstStyle>
            <a:lvl1pPr>
              <a:defRPr sz="600">
                <a:solidFill>
                  <a:srgbClr val="D9D9D9"/>
                </a:solidFill>
              </a:defRPr>
            </a:lvl1pPr>
          </a:lstStyle>
          <a:p>
            <a:fld id="{F7021451-1387-4CA6-816F-3879F97B5CBC}" type="slidenum">
              <a:rPr lang="en-US"/>
              <a:t>15</a:t>
            </a:fld>
            <a:endParaRPr lang="en-US"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sp>
        <p:nvSpPr>
          <p:cNvPr id="2" name="Object1"/>
          <p:cNvSpPr>
            <a:spLocks noGrp="1"/>
          </p:cNvSpPr>
          <p:nvPr>
            <p:ph type="body" idx="101" hasCustomPrompt="1"/>
          </p:nvPr>
        </p:nvSpPr>
        <p:spPr>
          <a:xfrm>
            <a:off x="0" y="0"/>
            <a:ext cx="9144000" cy="274320"/>
          </a:xfrm>
          <a:prstGeom prst="rect">
            <a:avLst/>
          </a:prstGeom>
          <a:noFill/>
          <a:ln/>
        </p:spPr>
        <p:txBody>
          <a:bodyPr wrap="square" rtlCol="0"/>
          <a:lstStyle/>
          <a:p>
            <a:pPr marL="0" indent="0">
              <a:buNone/>
            </a:pPr>
            <a:r>
              <a:rPr lang="en-US" dirty="0"/>
              <a:t>Lock Down a Router Using AutoSecure</a:t>
            </a:r>
          </a:p>
        </p:txBody>
      </p:sp>
      <p:sp>
        <p:nvSpPr>
          <p:cNvPr id="3" name="Object2"/>
          <p:cNvSpPr>
            <a:spLocks noGrp="1"/>
          </p:cNvSpPr>
          <p:nvPr>
            <p:ph type="body" idx="100" hasCustomPrompt="1"/>
          </p:nvPr>
        </p:nvSpPr>
        <p:spPr>
          <a:xfrm>
            <a:off x="0" y="274320"/>
            <a:ext cx="9144000" cy="914400"/>
          </a:xfrm>
          <a:prstGeom prst="rect">
            <a:avLst/>
          </a:prstGeom>
          <a:noFill/>
          <a:ln/>
        </p:spPr>
        <p:txBody>
          <a:bodyPr wrap="square" rtlCol="0"/>
          <a:lstStyle/>
          <a:p>
            <a:pPr marL="0" indent="0">
              <a:buNone/>
            </a:pPr>
            <a:r>
              <a:rPr lang="en-US" dirty="0"/>
              <a:t>Discovery Protocols CDP and LLDP</a:t>
            </a:r>
          </a:p>
        </p:txBody>
      </p:sp>
      <p:sp>
        <p:nvSpPr>
          <p:cNvPr id="5" name="Object4"/>
          <p:cNvSpPr/>
          <p:nvPr/>
        </p:nvSpPr>
        <p:spPr>
          <a:xfrm>
            <a:off x="-1" y="914400"/>
            <a:ext cx="8817997" cy="2571750"/>
          </a:xfrm>
          <a:prstGeom prst="rect">
            <a:avLst/>
          </a:prstGeom>
          <a:noFill/>
          <a:ln/>
        </p:spPr>
        <p:txBody>
          <a:bodyPr wrap="square" rtlCol="0" anchor="t"/>
          <a:lstStyle/>
          <a:p>
            <a:pPr>
              <a:lnSpc>
                <a:spcPts val="2000"/>
              </a:lnSpc>
            </a:pPr>
            <a:r>
              <a:rPr lang="en-US" sz="1600" dirty="0">
                <a:latin typeface="Arial" panose="020B0604020202020204" pitchFamily="34" charset="0"/>
                <a:cs typeface="Arial" panose="020B0604020202020204" pitchFamily="34" charset="0"/>
              </a:rPr>
              <a:t>Some of the default services can make the device vulnerable to attack if security is not enabled.</a:t>
            </a:r>
          </a:p>
          <a:p>
            <a:pPr>
              <a:lnSpc>
                <a:spcPts val="2000"/>
              </a:lnSpc>
            </a:pPr>
            <a:endParaRPr lang="en-US" sz="1600" dirty="0">
              <a:latin typeface="Arial" panose="020B0604020202020204" pitchFamily="34" charset="0"/>
              <a:cs typeface="Arial" panose="020B0604020202020204" pitchFamily="34" charset="0"/>
            </a:endParaRPr>
          </a:p>
          <a:p>
            <a:pPr marL="285750" indent="-285750">
              <a:lnSpc>
                <a:spcPts val="2000"/>
              </a:lnSpc>
              <a:buFont typeface="Arial" panose="020B0604020202020204" pitchFamily="34" charset="0"/>
              <a:buChar char="•"/>
            </a:pPr>
            <a:r>
              <a:rPr lang="en-US" sz="1600" dirty="0">
                <a:latin typeface="Arial" panose="020B0604020202020204" pitchFamily="34" charset="0"/>
                <a:cs typeface="Arial" panose="020B0604020202020204" pitchFamily="34" charset="0"/>
              </a:rPr>
              <a:t>The Cisco Discovery Protocol (CDP) is an example of a service that is enabled by default on Cisco routers.</a:t>
            </a:r>
          </a:p>
          <a:p>
            <a:pPr>
              <a:lnSpc>
                <a:spcPts val="2000"/>
              </a:lnSpc>
            </a:pPr>
            <a:endParaRPr lang="en-US" sz="1600" dirty="0">
              <a:latin typeface="Arial" panose="020B0604020202020204" pitchFamily="34" charset="0"/>
              <a:cs typeface="Arial" panose="020B0604020202020204" pitchFamily="34" charset="0"/>
            </a:endParaRPr>
          </a:p>
          <a:p>
            <a:pPr marL="285750" indent="-285750">
              <a:lnSpc>
                <a:spcPts val="2000"/>
              </a:lnSpc>
              <a:buFont typeface="Arial" panose="020B0604020202020204" pitchFamily="34" charset="0"/>
              <a:buChar char="•"/>
            </a:pPr>
            <a:r>
              <a:rPr lang="en-US" sz="1600" dirty="0">
                <a:latin typeface="Arial" panose="020B0604020202020204" pitchFamily="34" charset="0"/>
                <a:cs typeface="Arial" panose="020B0604020202020204" pitchFamily="34" charset="0"/>
              </a:rPr>
              <a:t>The Link Layer Discovery Protocol (LLDP) is an open standard that can be enabled on Cisco devices, as well as other vendor devices that support LLDP. </a:t>
            </a:r>
          </a:p>
          <a:p>
            <a:pPr>
              <a:lnSpc>
                <a:spcPts val="2000"/>
              </a:lnSpc>
            </a:pPr>
            <a:endParaRPr lang="en-US" sz="1600" dirty="0">
              <a:latin typeface="Arial" panose="020B0604020202020204" pitchFamily="34" charset="0"/>
              <a:cs typeface="Arial" panose="020B0604020202020204" pitchFamily="34" charset="0"/>
            </a:endParaRPr>
          </a:p>
          <a:p>
            <a:pPr marL="285750" indent="-285750">
              <a:lnSpc>
                <a:spcPts val="2000"/>
              </a:lnSpc>
              <a:buFont typeface="Arial" panose="020B0604020202020204" pitchFamily="34" charset="0"/>
              <a:buChar char="•"/>
            </a:pPr>
            <a:r>
              <a:rPr lang="en-US" sz="1600" dirty="0">
                <a:latin typeface="Arial" panose="020B0604020202020204" pitchFamily="34" charset="0"/>
                <a:cs typeface="Arial" panose="020B0604020202020204" pitchFamily="34" charset="0"/>
              </a:rPr>
              <a:t>The intent of CDP and LLDP is to make it easier for administrators to discover and troubleshoot other devices on the network. However, because of the security implications, these discovery protocols should be used with caution.</a:t>
            </a:r>
          </a:p>
          <a:p>
            <a:pPr>
              <a:lnSpc>
                <a:spcPts val="2000"/>
              </a:lnSpc>
            </a:pPr>
            <a:endParaRPr lang="en-US" sz="1600" dirty="0">
              <a:latin typeface="Arial" panose="020B0604020202020204" pitchFamily="34" charset="0"/>
              <a:cs typeface="Arial" panose="020B0604020202020204" pitchFamily="34" charset="0"/>
            </a:endParaRPr>
          </a:p>
          <a:p>
            <a:pPr marL="285750" indent="-285750">
              <a:lnSpc>
                <a:spcPts val="2000"/>
              </a:lnSpc>
              <a:buFont typeface="Arial" panose="020B0604020202020204" pitchFamily="34" charset="0"/>
              <a:buChar char="•"/>
            </a:pPr>
            <a:r>
              <a:rPr lang="en-US" sz="1600" dirty="0">
                <a:latin typeface="Arial" panose="020B0604020202020204" pitchFamily="34" charset="0"/>
                <a:cs typeface="Arial" panose="020B0604020202020204" pitchFamily="34" charset="0"/>
              </a:rPr>
              <a:t>Edge devices are an example of a device that should have this feature disabled.</a:t>
            </a:r>
          </a:p>
        </p:txBody>
      </p:sp>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 xmlns:ma14="http://schemas.microsoft.com/office/mac/drawingml/2011/main" val="0"/>
            </a:ext>
          </a:extLst>
        </p:spPr>
        <p:txBody>
          <a:bodyPr/>
          <a:lstStyle>
            <a:lvl1pPr>
              <a:defRPr sz="600">
                <a:solidFill>
                  <a:srgbClr val="D9D9D9"/>
                </a:solidFill>
              </a:defRPr>
            </a:lvl1pPr>
          </a:lstStyle>
          <a:p>
            <a:fld id="{F7021451-1387-4CA6-816F-3879F97B5CBC}" type="slidenum">
              <a:rPr lang="en-US"/>
              <a:t>16</a:t>
            </a:fld>
            <a:endParaRPr lang="en-US"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1"/>
          <p:cNvSpPr>
            <a:spLocks noGrp="1"/>
          </p:cNvSpPr>
          <p:nvPr>
            <p:ph type="body" idx="101" hasCustomPrompt="1"/>
          </p:nvPr>
        </p:nvSpPr>
        <p:spPr>
          <a:xfrm>
            <a:off x="0" y="0"/>
            <a:ext cx="9144000" cy="274320"/>
          </a:xfrm>
          <a:prstGeom prst="rect">
            <a:avLst/>
          </a:prstGeom>
          <a:noFill/>
          <a:ln/>
        </p:spPr>
        <p:txBody>
          <a:bodyPr wrap="square" rtlCol="0"/>
          <a:lstStyle/>
          <a:p>
            <a:pPr marL="0" indent="0">
              <a:buNone/>
            </a:pPr>
            <a:r>
              <a:rPr lang="en-US" dirty="0"/>
              <a:t>Lock Down a Router Using AutoSecure</a:t>
            </a:r>
          </a:p>
        </p:txBody>
      </p:sp>
      <p:sp>
        <p:nvSpPr>
          <p:cNvPr id="3" name="Object2"/>
          <p:cNvSpPr>
            <a:spLocks noGrp="1"/>
          </p:cNvSpPr>
          <p:nvPr>
            <p:ph type="body" idx="100" hasCustomPrompt="1"/>
          </p:nvPr>
        </p:nvSpPr>
        <p:spPr>
          <a:xfrm>
            <a:off x="0" y="274320"/>
            <a:ext cx="9144000" cy="914400"/>
          </a:xfrm>
          <a:prstGeom prst="rect">
            <a:avLst/>
          </a:prstGeom>
          <a:noFill/>
          <a:ln/>
        </p:spPr>
        <p:txBody>
          <a:bodyPr wrap="square" rtlCol="0"/>
          <a:lstStyle/>
          <a:p>
            <a:pPr marL="0" indent="0">
              <a:buNone/>
            </a:pPr>
            <a:r>
              <a:rPr lang="en-US" dirty="0"/>
              <a:t>Discovery Protocols CDP and LLDP (Cont.)</a:t>
            </a:r>
          </a:p>
        </p:txBody>
      </p:sp>
      <p:sp>
        <p:nvSpPr>
          <p:cNvPr id="5" name="Object4"/>
          <p:cNvSpPr/>
          <p:nvPr/>
        </p:nvSpPr>
        <p:spPr>
          <a:xfrm>
            <a:off x="-1" y="914400"/>
            <a:ext cx="3762375" cy="2505075"/>
          </a:xfrm>
          <a:prstGeom prst="rect">
            <a:avLst/>
          </a:prstGeom>
          <a:noFill/>
          <a:ln/>
        </p:spPr>
        <p:txBody>
          <a:bodyPr wrap="square" rtlCol="0" anchor="t"/>
          <a:lstStyle/>
          <a:p>
            <a:pPr>
              <a:lnSpc>
                <a:spcPts val="2000"/>
              </a:lnSpc>
            </a:pPr>
            <a:r>
              <a:rPr lang="en-US" sz="1600" dirty="0">
                <a:latin typeface="Arial" panose="020B0604020202020204" pitchFamily="34" charset="0"/>
                <a:cs typeface="Arial" panose="020B0604020202020204" pitchFamily="34" charset="0"/>
              </a:rPr>
              <a:t>LLDP configuration and verification is similar to CDP.</a:t>
            </a:r>
          </a:p>
        </p:txBody>
      </p:sp>
      <p:pic>
        <p:nvPicPr>
          <p:cNvPr id="6" name="Picture 5">
            <a:extLst>
              <a:ext uri="{FF2B5EF4-FFF2-40B4-BE49-F238E27FC236}">
                <a16:creationId xmlns:a16="http://schemas.microsoft.com/office/drawing/2014/main" id="{FB5C3E3E-40F0-4F63-A10F-D3A228A44958}"/>
              </a:ext>
            </a:extLst>
          </p:cNvPr>
          <p:cNvPicPr>
            <a:picLocks noChangeAspect="1"/>
          </p:cNvPicPr>
          <p:nvPr/>
        </p:nvPicPr>
        <p:blipFill>
          <a:blip r:embed="rId3"/>
          <a:stretch>
            <a:fillRect/>
          </a:stretch>
        </p:blipFill>
        <p:spPr>
          <a:xfrm>
            <a:off x="3990975" y="914400"/>
            <a:ext cx="4924425" cy="3913798"/>
          </a:xfrm>
          <a:prstGeom prst="rect">
            <a:avLst/>
          </a:prstGeom>
        </p:spPr>
      </p:pic>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ma14="http://schemas.microsoft.com/office/mac/drawingml/2011/main" xmlns="" val="0"/>
            </a:ext>
          </a:extLst>
        </p:spPr>
        <p:txBody>
          <a:bodyPr/>
          <a:lstStyle>
            <a:lvl1pPr>
              <a:defRPr sz="600">
                <a:solidFill>
                  <a:srgbClr val="D9D9D9"/>
                </a:solidFill>
              </a:defRPr>
            </a:lvl1pPr>
          </a:lstStyle>
          <a:p>
            <a:fld id="{F7021451-1387-4CA6-816F-3879F97B5CBC}" type="slidenum">
              <a:rPr lang="en-US"/>
              <a:t>17</a:t>
            </a:fld>
            <a:endParaRPr lang="en-US" dirty="0"/>
          </a:p>
        </p:txBody>
      </p:sp>
    </p:spTree>
    <p:extLst>
      <p:ext uri="{BB962C8B-B14F-4D97-AF65-F5344CB8AC3E}">
        <p14:creationId xmlns:p14="http://schemas.microsoft.com/office/powerpoint/2010/main" val="14926563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sp>
        <p:nvSpPr>
          <p:cNvPr id="2" name="Object1"/>
          <p:cNvSpPr>
            <a:spLocks noGrp="1"/>
          </p:cNvSpPr>
          <p:nvPr>
            <p:ph type="body" idx="101" hasCustomPrompt="1"/>
          </p:nvPr>
        </p:nvSpPr>
        <p:spPr>
          <a:xfrm>
            <a:off x="0" y="0"/>
            <a:ext cx="9144000" cy="274320"/>
          </a:xfrm>
          <a:prstGeom prst="rect">
            <a:avLst/>
          </a:prstGeom>
          <a:noFill/>
          <a:ln/>
        </p:spPr>
        <p:txBody>
          <a:bodyPr wrap="square" rtlCol="0"/>
          <a:lstStyle/>
          <a:p>
            <a:pPr marL="0" indent="0">
              <a:buNone/>
            </a:pPr>
            <a:r>
              <a:rPr lang="en-US" dirty="0"/>
              <a:t>Lock Down a Router Using AutoSecure</a:t>
            </a:r>
          </a:p>
        </p:txBody>
      </p:sp>
      <p:sp>
        <p:nvSpPr>
          <p:cNvPr id="3" name="Object2"/>
          <p:cNvSpPr>
            <a:spLocks noGrp="1"/>
          </p:cNvSpPr>
          <p:nvPr>
            <p:ph type="body" idx="100" hasCustomPrompt="1"/>
          </p:nvPr>
        </p:nvSpPr>
        <p:spPr>
          <a:xfrm>
            <a:off x="0" y="274320"/>
            <a:ext cx="9144000" cy="914400"/>
          </a:xfrm>
          <a:prstGeom prst="rect">
            <a:avLst/>
          </a:prstGeom>
          <a:noFill/>
          <a:ln/>
        </p:spPr>
        <p:txBody>
          <a:bodyPr wrap="square" rtlCol="0"/>
          <a:lstStyle/>
          <a:p>
            <a:pPr marL="0" indent="0">
              <a:buNone/>
            </a:pPr>
            <a:r>
              <a:rPr lang="en-US" dirty="0"/>
              <a:t>Settings for Protocols and Services</a:t>
            </a:r>
          </a:p>
        </p:txBody>
      </p:sp>
      <p:sp>
        <p:nvSpPr>
          <p:cNvPr id="8" name="TextBox 7">
            <a:extLst>
              <a:ext uri="{FF2B5EF4-FFF2-40B4-BE49-F238E27FC236}">
                <a16:creationId xmlns:a16="http://schemas.microsoft.com/office/drawing/2014/main" id="{E3CBD539-36F6-496F-A6F5-21D914DE0896}"/>
              </a:ext>
            </a:extLst>
          </p:cNvPr>
          <p:cNvSpPr txBox="1"/>
          <p:nvPr/>
        </p:nvSpPr>
        <p:spPr>
          <a:xfrm>
            <a:off x="55660" y="711716"/>
            <a:ext cx="8961120" cy="1323439"/>
          </a:xfrm>
          <a:prstGeom prst="rect">
            <a:avLst/>
          </a:prstGeom>
          <a:noFill/>
        </p:spPr>
        <p:txBody>
          <a:bodyPr wrap="square">
            <a:spAutoFit/>
          </a:bodyPr>
          <a:lstStyle/>
          <a:p>
            <a:r>
              <a:rPr lang="en-US" sz="1600" dirty="0">
                <a:latin typeface="Arial" panose="020B0604020202020204" pitchFamily="34" charset="0"/>
                <a:cs typeface="Arial" panose="020B0604020202020204" pitchFamily="34" charset="0"/>
              </a:rPr>
              <a:t>Attackers choose services and protocols that make the network more vulnerable to malicious exploitation. Many of these features should be disabled or restricted in their capabilities based on the security needs of an organization. These features range from network discovery protocols, such as CDP and LLDP, to globally available protocols such as ICMP and other scanning tools.</a:t>
            </a:r>
          </a:p>
          <a:p>
            <a:r>
              <a:rPr lang="en-US" sz="1600" dirty="0">
                <a:latin typeface="Arial" panose="020B0604020202020204" pitchFamily="34" charset="0"/>
                <a:cs typeface="Arial" panose="020B0604020202020204" pitchFamily="34" charset="0"/>
              </a:rPr>
              <a:t>The table summarizes the feature and default settings for protocols and services.</a:t>
            </a:r>
          </a:p>
        </p:txBody>
      </p:sp>
      <p:graphicFrame>
        <p:nvGraphicFramePr>
          <p:cNvPr id="18" name="Table 17"/>
          <p:cNvGraphicFramePr>
            <a:graphicFrameLocks noGrp="1"/>
          </p:cNvGraphicFramePr>
          <p:nvPr>
            <p:extLst>
              <p:ext uri="{D42A27DB-BD31-4B8C-83A1-F6EECF244321}">
                <p14:modId xmlns:p14="http://schemas.microsoft.com/office/powerpoint/2010/main" val="1861002884"/>
              </p:ext>
            </p:extLst>
          </p:nvPr>
        </p:nvGraphicFramePr>
        <p:xfrm>
          <a:off x="91440" y="2038350"/>
          <a:ext cx="8961120" cy="2590800"/>
        </p:xfrm>
        <a:graphic>
          <a:graphicData uri="http://schemas.openxmlformats.org/drawingml/2006/table">
            <a:tbl>
              <a:tblPr/>
              <a:tblGrid>
                <a:gridCol w="4480560">
                  <a:extLst>
                    <a:ext uri="{9D8B030D-6E8A-4147-A177-3AD203B41FA5}">
                      <a16:colId xmlns:a16="http://schemas.microsoft.com/office/drawing/2014/main" val="20000"/>
                    </a:ext>
                  </a:extLst>
                </a:gridCol>
                <a:gridCol w="4480560">
                  <a:extLst>
                    <a:ext uri="{9D8B030D-6E8A-4147-A177-3AD203B41FA5}">
                      <a16:colId xmlns:a16="http://schemas.microsoft.com/office/drawing/2014/main" val="20001"/>
                    </a:ext>
                  </a:extLst>
                </a:gridCol>
              </a:tblGrid>
              <a:tr h="0">
                <a:tc>
                  <a:txBody>
                    <a:bodyPr/>
                    <a:lstStyle/>
                    <a:p>
                      <a:r>
                        <a:rPr lang="en-US" sz="1200" dirty="0">
                          <a:solidFill>
                            <a:srgbClr val="FFFFFF"/>
                          </a:solidFill>
                        </a:rPr>
                        <a:t>Feature</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024C69"/>
                    </a:solidFill>
                  </a:tcPr>
                </a:tc>
                <a:tc>
                  <a:txBody>
                    <a:bodyPr/>
                    <a:lstStyle/>
                    <a:p>
                      <a:r>
                        <a:rPr lang="en-US" sz="1200" dirty="0">
                          <a:solidFill>
                            <a:srgbClr val="FFFFFF"/>
                          </a:solidFill>
                        </a:rPr>
                        <a:t>Default</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024C69"/>
                    </a:solidFill>
                  </a:tcPr>
                </a:tc>
                <a:extLst>
                  <a:ext uri="{0D108BD9-81ED-4DB2-BD59-A6C34878D82A}">
                    <a16:rowId xmlns:a16="http://schemas.microsoft.com/office/drawing/2014/main" val="10000"/>
                  </a:ext>
                </a:extLst>
              </a:tr>
              <a:tr h="0">
                <a:tc>
                  <a:txBody>
                    <a:bodyPr/>
                    <a:lstStyle/>
                    <a:p>
                      <a:r>
                        <a:rPr lang="en-US" sz="1200" dirty="0">
                          <a:solidFill>
                            <a:srgbClr val="58585B"/>
                          </a:solidFill>
                        </a:rPr>
                        <a:t>Cisco Discovery Protocol (CDP)</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solidFill>
                            <a:srgbClr val="58585B"/>
                          </a:solidFill>
                        </a:rPr>
                        <a:t>Enabled</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01"/>
                  </a:ext>
                </a:extLst>
              </a:tr>
              <a:tr h="0">
                <a:tc>
                  <a:txBody>
                    <a:bodyPr/>
                    <a:lstStyle/>
                    <a:p>
                      <a:r>
                        <a:rPr lang="en-US" sz="1200" dirty="0">
                          <a:solidFill>
                            <a:srgbClr val="58585B"/>
                          </a:solidFill>
                        </a:rPr>
                        <a:t>Link Layer Discovery Protocol (LLDP)</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solidFill>
                            <a:srgbClr val="58585B"/>
                          </a:solidFill>
                        </a:rPr>
                        <a:t>Disabled</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02"/>
                  </a:ext>
                </a:extLst>
              </a:tr>
              <a:tr h="0">
                <a:tc>
                  <a:txBody>
                    <a:bodyPr/>
                    <a:lstStyle/>
                    <a:p>
                      <a:r>
                        <a:rPr lang="en-US" sz="1200" dirty="0">
                          <a:solidFill>
                            <a:srgbClr val="58585B"/>
                          </a:solidFill>
                        </a:rPr>
                        <a:t>Configuration autoloading</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solidFill>
                            <a:srgbClr val="58585B"/>
                          </a:solidFill>
                        </a:rPr>
                        <a:t>Disabled</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03"/>
                  </a:ext>
                </a:extLst>
              </a:tr>
              <a:tr h="0">
                <a:tc>
                  <a:txBody>
                    <a:bodyPr/>
                    <a:lstStyle/>
                    <a:p>
                      <a:r>
                        <a:rPr lang="en-US" sz="1200" dirty="0">
                          <a:solidFill>
                            <a:srgbClr val="58585B"/>
                          </a:solidFill>
                        </a:rPr>
                        <a:t>FTP server</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solidFill>
                            <a:srgbClr val="58585B"/>
                          </a:solidFill>
                        </a:rPr>
                        <a:t>Disabled</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04"/>
                  </a:ext>
                </a:extLst>
              </a:tr>
              <a:tr h="0">
                <a:tc>
                  <a:txBody>
                    <a:bodyPr/>
                    <a:lstStyle/>
                    <a:p>
                      <a:r>
                        <a:rPr lang="en-US" sz="1200" dirty="0">
                          <a:solidFill>
                            <a:srgbClr val="58585B"/>
                          </a:solidFill>
                        </a:rPr>
                        <a:t>TFTP server</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solidFill>
                            <a:srgbClr val="58585B"/>
                          </a:solidFill>
                        </a:rPr>
                        <a:t>Disabled</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05"/>
                  </a:ext>
                </a:extLst>
              </a:tr>
              <a:tr h="0">
                <a:tc>
                  <a:txBody>
                    <a:bodyPr/>
                    <a:lstStyle/>
                    <a:p>
                      <a:r>
                        <a:rPr lang="en-US" sz="1200" dirty="0">
                          <a:solidFill>
                            <a:srgbClr val="58585B"/>
                          </a:solidFill>
                        </a:rPr>
                        <a:t>Network Time Protocol (NTP) service</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solidFill>
                            <a:srgbClr val="58585B"/>
                          </a:solidFill>
                        </a:rPr>
                        <a:t>Disabled</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06"/>
                  </a:ext>
                </a:extLst>
              </a:tr>
              <a:tr h="0">
                <a:tc>
                  <a:txBody>
                    <a:bodyPr/>
                    <a:lstStyle/>
                    <a:p>
                      <a:r>
                        <a:rPr lang="en-US" sz="1200" dirty="0">
                          <a:solidFill>
                            <a:srgbClr val="58585B"/>
                          </a:solidFill>
                        </a:rPr>
                        <a:t>Packet assembler/disassembler (PAD) service</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solidFill>
                            <a:srgbClr val="58585B"/>
                          </a:solidFill>
                        </a:rPr>
                        <a:t>Enabled</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07"/>
                  </a:ext>
                </a:extLst>
              </a:tr>
              <a:tr h="0">
                <a:tc>
                  <a:txBody>
                    <a:bodyPr/>
                    <a:lstStyle/>
                    <a:p>
                      <a:r>
                        <a:rPr lang="en-US" sz="1200" dirty="0">
                          <a:solidFill>
                            <a:srgbClr val="58585B"/>
                          </a:solidFill>
                        </a:rPr>
                        <a:t>TCP and User Datagram Protocol (UDP) minor services</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solidFill>
                            <a:srgbClr val="58585B"/>
                          </a:solidFill>
                        </a:rPr>
                        <a:t>Enabled in versions 11.3 and later</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08"/>
                  </a:ext>
                </a:extLst>
              </a:tr>
              <a:tr h="0">
                <a:tc>
                  <a:txBody>
                    <a:bodyPr/>
                    <a:lstStyle/>
                    <a:p>
                      <a:r>
                        <a:rPr lang="en-US" sz="1200" dirty="0">
                          <a:solidFill>
                            <a:srgbClr val="58585B"/>
                          </a:solidFill>
                        </a:rPr>
                        <a:t>Maintenance Operation Protocol (MOP) service</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solidFill>
                            <a:srgbClr val="58585B"/>
                          </a:solidFill>
                        </a:rPr>
                        <a:t>Enabled on most Ethernet interfaces</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09"/>
                  </a:ext>
                </a:extLst>
              </a:tr>
            </a:tbl>
          </a:graphicData>
        </a:graphic>
      </p:graphicFrame>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 xmlns:ma14="http://schemas.microsoft.com/office/mac/drawingml/2011/main" val="0"/>
            </a:ext>
          </a:extLst>
        </p:spPr>
        <p:txBody>
          <a:bodyPr/>
          <a:lstStyle>
            <a:lvl1pPr>
              <a:defRPr sz="600">
                <a:solidFill>
                  <a:srgbClr val="D9D9D9"/>
                </a:solidFill>
              </a:defRPr>
            </a:lvl1pPr>
          </a:lstStyle>
          <a:p>
            <a:fld id="{F7021451-1387-4CA6-816F-3879F97B5CBC}" type="slidenum">
              <a:rPr lang="en-US"/>
              <a:t>18</a:t>
            </a:fld>
            <a:endParaRPr lang="en-US"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1"/>
          <p:cNvSpPr>
            <a:spLocks noGrp="1"/>
          </p:cNvSpPr>
          <p:nvPr>
            <p:ph type="body" idx="101" hasCustomPrompt="1"/>
          </p:nvPr>
        </p:nvSpPr>
        <p:spPr>
          <a:xfrm>
            <a:off x="0" y="0"/>
            <a:ext cx="9144000" cy="274320"/>
          </a:xfrm>
          <a:prstGeom prst="rect">
            <a:avLst/>
          </a:prstGeom>
          <a:noFill/>
          <a:ln/>
        </p:spPr>
        <p:txBody>
          <a:bodyPr wrap="square" rtlCol="0"/>
          <a:lstStyle/>
          <a:p>
            <a:pPr marL="0" indent="0">
              <a:buNone/>
            </a:pPr>
            <a:r>
              <a:rPr lang="en-US" dirty="0"/>
              <a:t>Lock Down a Router Using AutoSecure</a:t>
            </a:r>
          </a:p>
        </p:txBody>
      </p:sp>
      <p:sp>
        <p:nvSpPr>
          <p:cNvPr id="3" name="Object2"/>
          <p:cNvSpPr>
            <a:spLocks noGrp="1"/>
          </p:cNvSpPr>
          <p:nvPr>
            <p:ph type="body" idx="100" hasCustomPrompt="1"/>
          </p:nvPr>
        </p:nvSpPr>
        <p:spPr>
          <a:xfrm>
            <a:off x="0" y="274320"/>
            <a:ext cx="9144000" cy="914400"/>
          </a:xfrm>
          <a:prstGeom prst="rect">
            <a:avLst/>
          </a:prstGeom>
          <a:noFill/>
          <a:ln/>
        </p:spPr>
        <p:txBody>
          <a:bodyPr wrap="square" rtlCol="0"/>
          <a:lstStyle/>
          <a:p>
            <a:pPr marL="0" indent="0">
              <a:buNone/>
            </a:pPr>
            <a:r>
              <a:rPr lang="en-US" dirty="0"/>
              <a:t>Settings for Protocols and Services (Cont.)</a:t>
            </a:r>
          </a:p>
        </p:txBody>
      </p:sp>
      <p:graphicFrame>
        <p:nvGraphicFramePr>
          <p:cNvPr id="18" name="Table 17"/>
          <p:cNvGraphicFramePr>
            <a:graphicFrameLocks noGrp="1"/>
          </p:cNvGraphicFramePr>
          <p:nvPr>
            <p:extLst>
              <p:ext uri="{D42A27DB-BD31-4B8C-83A1-F6EECF244321}">
                <p14:modId xmlns:p14="http://schemas.microsoft.com/office/powerpoint/2010/main" val="1070983908"/>
              </p:ext>
            </p:extLst>
          </p:nvPr>
        </p:nvGraphicFramePr>
        <p:xfrm>
          <a:off x="250466" y="918376"/>
          <a:ext cx="8185868" cy="3368040"/>
        </p:xfrm>
        <a:graphic>
          <a:graphicData uri="http://schemas.openxmlformats.org/drawingml/2006/table">
            <a:tbl>
              <a:tblPr/>
              <a:tblGrid>
                <a:gridCol w="4092934">
                  <a:extLst>
                    <a:ext uri="{9D8B030D-6E8A-4147-A177-3AD203B41FA5}">
                      <a16:colId xmlns:a16="http://schemas.microsoft.com/office/drawing/2014/main" val="20000"/>
                    </a:ext>
                  </a:extLst>
                </a:gridCol>
                <a:gridCol w="4092934">
                  <a:extLst>
                    <a:ext uri="{9D8B030D-6E8A-4147-A177-3AD203B41FA5}">
                      <a16:colId xmlns:a16="http://schemas.microsoft.com/office/drawing/2014/main" val="20001"/>
                    </a:ext>
                  </a:extLst>
                </a:gridCol>
              </a:tblGrid>
              <a:tr h="0">
                <a:tc>
                  <a:txBody>
                    <a:bodyPr/>
                    <a:lstStyle/>
                    <a:p>
                      <a:r>
                        <a:rPr lang="en-US" sz="1200" dirty="0">
                          <a:solidFill>
                            <a:srgbClr val="FFFFFF"/>
                          </a:solidFill>
                        </a:rPr>
                        <a:t>Feature</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024C69"/>
                    </a:solidFill>
                  </a:tcPr>
                </a:tc>
                <a:tc>
                  <a:txBody>
                    <a:bodyPr/>
                    <a:lstStyle/>
                    <a:p>
                      <a:r>
                        <a:rPr lang="en-US" sz="1200" dirty="0">
                          <a:solidFill>
                            <a:srgbClr val="FFFFFF"/>
                          </a:solidFill>
                        </a:rPr>
                        <a:t>Default</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024C69"/>
                    </a:solidFill>
                  </a:tcPr>
                </a:tc>
                <a:extLst>
                  <a:ext uri="{0D108BD9-81ED-4DB2-BD59-A6C34878D82A}">
                    <a16:rowId xmlns:a16="http://schemas.microsoft.com/office/drawing/2014/main" val="10000"/>
                  </a:ext>
                </a:extLst>
              </a:tr>
              <a:tr h="0">
                <a:tc>
                  <a:txBody>
                    <a:bodyPr/>
                    <a:lstStyle/>
                    <a:p>
                      <a:r>
                        <a:rPr lang="en-US" sz="1200" dirty="0">
                          <a:solidFill>
                            <a:srgbClr val="58585B"/>
                          </a:solidFill>
                        </a:rPr>
                        <a:t>Simple Network Management Protocol (SNMP)</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solidFill>
                            <a:srgbClr val="58585B"/>
                          </a:solidFill>
                        </a:rPr>
                        <a:t>Enabled</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10"/>
                  </a:ext>
                </a:extLst>
              </a:tr>
              <a:tr h="0">
                <a:tc>
                  <a:txBody>
                    <a:bodyPr/>
                    <a:lstStyle/>
                    <a:p>
                      <a:r>
                        <a:rPr lang="en-US" sz="1200" dirty="0">
                          <a:solidFill>
                            <a:srgbClr val="58585B"/>
                          </a:solidFill>
                        </a:rPr>
                        <a:t>HTTP or HTTPS configuration and monitoring</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solidFill>
                            <a:srgbClr val="58585B"/>
                          </a:solidFill>
                        </a:rPr>
                        <a:t>Setting is Cisco device dependent.</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11"/>
                  </a:ext>
                </a:extLst>
              </a:tr>
              <a:tr h="0">
                <a:tc>
                  <a:txBody>
                    <a:bodyPr/>
                    <a:lstStyle/>
                    <a:p>
                      <a:r>
                        <a:rPr lang="en-US" sz="1200" dirty="0">
                          <a:solidFill>
                            <a:srgbClr val="58585B"/>
                          </a:solidFill>
                        </a:rPr>
                        <a:t>Domain Name System (DNS)</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solidFill>
                            <a:srgbClr val="58585B"/>
                          </a:solidFill>
                        </a:rPr>
                        <a:t>Enabled</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12"/>
                  </a:ext>
                </a:extLst>
              </a:tr>
              <a:tr h="0">
                <a:tc>
                  <a:txBody>
                    <a:bodyPr/>
                    <a:lstStyle/>
                    <a:p>
                      <a:r>
                        <a:rPr lang="en-US" sz="1200" dirty="0">
                          <a:solidFill>
                            <a:srgbClr val="58585B"/>
                          </a:solidFill>
                        </a:rPr>
                        <a:t>Internet Control Message Protocol (ICMP) redirects</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solidFill>
                            <a:srgbClr val="58585B"/>
                          </a:solidFill>
                        </a:rPr>
                        <a:t>Enabled</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13"/>
                  </a:ext>
                </a:extLst>
              </a:tr>
              <a:tr h="0">
                <a:tc>
                  <a:txBody>
                    <a:bodyPr/>
                    <a:lstStyle/>
                    <a:p>
                      <a:r>
                        <a:rPr lang="en-US" sz="1200" dirty="0">
                          <a:solidFill>
                            <a:srgbClr val="58585B"/>
                          </a:solidFill>
                        </a:rPr>
                        <a:t>IP source routing</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solidFill>
                            <a:srgbClr val="58585B"/>
                          </a:solidFill>
                        </a:rPr>
                        <a:t>Enabled</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14"/>
                  </a:ext>
                </a:extLst>
              </a:tr>
              <a:tr h="0">
                <a:tc>
                  <a:txBody>
                    <a:bodyPr/>
                    <a:lstStyle/>
                    <a:p>
                      <a:r>
                        <a:rPr lang="en-US" sz="1200" dirty="0">
                          <a:solidFill>
                            <a:srgbClr val="58585B"/>
                          </a:solidFill>
                        </a:rPr>
                        <a:t>Finger service</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solidFill>
                            <a:srgbClr val="58585B"/>
                          </a:solidFill>
                        </a:rPr>
                        <a:t>Enabled</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15"/>
                  </a:ext>
                </a:extLst>
              </a:tr>
              <a:tr h="0">
                <a:tc>
                  <a:txBody>
                    <a:bodyPr/>
                    <a:lstStyle/>
                    <a:p>
                      <a:r>
                        <a:rPr lang="en-US" sz="1200" dirty="0">
                          <a:solidFill>
                            <a:srgbClr val="58585B"/>
                          </a:solidFill>
                        </a:rPr>
                        <a:t>ICMP unreachable notifications</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solidFill>
                            <a:srgbClr val="58585B"/>
                          </a:solidFill>
                        </a:rPr>
                        <a:t>Enabled</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16"/>
                  </a:ext>
                </a:extLst>
              </a:tr>
              <a:tr h="0">
                <a:tc>
                  <a:txBody>
                    <a:bodyPr/>
                    <a:lstStyle/>
                    <a:p>
                      <a:r>
                        <a:rPr lang="en-US" sz="1200" dirty="0">
                          <a:solidFill>
                            <a:srgbClr val="58585B"/>
                          </a:solidFill>
                        </a:rPr>
                        <a:t>ICMP mask reply</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solidFill>
                            <a:srgbClr val="58585B"/>
                          </a:solidFill>
                        </a:rPr>
                        <a:t>Disabled</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17"/>
                  </a:ext>
                </a:extLst>
              </a:tr>
              <a:tr h="0">
                <a:tc>
                  <a:txBody>
                    <a:bodyPr/>
                    <a:lstStyle/>
                    <a:p>
                      <a:r>
                        <a:rPr lang="en-US" sz="1200" dirty="0">
                          <a:solidFill>
                            <a:srgbClr val="58585B"/>
                          </a:solidFill>
                        </a:rPr>
                        <a:t>IP identification service</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solidFill>
                            <a:srgbClr val="58585B"/>
                          </a:solidFill>
                        </a:rPr>
                        <a:t>Enabled</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18"/>
                  </a:ext>
                </a:extLst>
              </a:tr>
              <a:tr h="0">
                <a:tc>
                  <a:txBody>
                    <a:bodyPr/>
                    <a:lstStyle/>
                    <a:p>
                      <a:r>
                        <a:rPr lang="en-US" sz="1200" dirty="0">
                          <a:solidFill>
                            <a:srgbClr val="58585B"/>
                          </a:solidFill>
                        </a:rPr>
                        <a:t>TCP keepalives</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solidFill>
                            <a:srgbClr val="58585B"/>
                          </a:solidFill>
                        </a:rPr>
                        <a:t>Disabled</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19"/>
                  </a:ext>
                </a:extLst>
              </a:tr>
              <a:tr h="0">
                <a:tc>
                  <a:txBody>
                    <a:bodyPr/>
                    <a:lstStyle/>
                    <a:p>
                      <a:r>
                        <a:rPr lang="en-US" sz="1200" dirty="0">
                          <a:solidFill>
                            <a:srgbClr val="58585B"/>
                          </a:solidFill>
                        </a:rPr>
                        <a:t>Gratuitous ARP (GARP)</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solidFill>
                            <a:srgbClr val="58585B"/>
                          </a:solidFill>
                        </a:rPr>
                        <a:t>Enabled</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20"/>
                  </a:ext>
                </a:extLst>
              </a:tr>
              <a:tr h="0">
                <a:tc>
                  <a:txBody>
                    <a:bodyPr/>
                    <a:lstStyle/>
                    <a:p>
                      <a:r>
                        <a:rPr lang="en-US" sz="1200" dirty="0">
                          <a:solidFill>
                            <a:srgbClr val="58585B"/>
                          </a:solidFill>
                        </a:rPr>
                        <a:t>Proxy ARP</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solidFill>
                            <a:srgbClr val="58585B"/>
                          </a:solidFill>
                        </a:rPr>
                        <a:t>Enabled</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21"/>
                  </a:ext>
                </a:extLst>
              </a:tr>
            </a:tbl>
          </a:graphicData>
        </a:graphic>
      </p:graphicFrame>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 xmlns:ma14="http://schemas.microsoft.com/office/mac/drawingml/2011/main" val="0"/>
            </a:ext>
          </a:extLst>
        </p:spPr>
        <p:txBody>
          <a:bodyPr/>
          <a:lstStyle>
            <a:lvl1pPr>
              <a:defRPr sz="600">
                <a:solidFill>
                  <a:srgbClr val="D9D9D9"/>
                </a:solidFill>
              </a:defRPr>
            </a:lvl1pPr>
          </a:lstStyle>
          <a:p>
            <a:fld id="{F7021451-1387-4CA6-816F-3879F97B5CBC}" type="slidenum">
              <a:rPr lang="en-US"/>
              <a:t>19</a:t>
            </a:fld>
            <a:endParaRPr lang="en-US" dirty="0"/>
          </a:p>
        </p:txBody>
      </p:sp>
    </p:spTree>
    <p:extLst>
      <p:ext uri="{BB962C8B-B14F-4D97-AF65-F5344CB8AC3E}">
        <p14:creationId xmlns:p14="http://schemas.microsoft.com/office/powerpoint/2010/main" val="36414847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33"/>
          <p:cNvSpPr>
            <a:spLocks noGrp="1" noChangeArrowheads="1"/>
          </p:cNvSpPr>
          <p:nvPr>
            <p:ph type="title"/>
          </p:nvPr>
        </p:nvSpPr>
        <p:spPr/>
        <p:txBody>
          <a:bodyPr/>
          <a:lstStyle/>
          <a:p>
            <a:pPr eaLnBrk="1" hangingPunct="1"/>
            <a:r>
              <a:rPr lang="en-US" dirty="0"/>
              <a:t>Module Objectives</a:t>
            </a:r>
          </a:p>
        </p:txBody>
      </p:sp>
      <p:sp>
        <p:nvSpPr>
          <p:cNvPr id="4099" name="Rectangle 34"/>
          <p:cNvSpPr>
            <a:spLocks noGrp="1" noChangeArrowheads="1"/>
          </p:cNvSpPr>
          <p:nvPr>
            <p:ph idx="1"/>
          </p:nvPr>
        </p:nvSpPr>
        <p:spPr>
          <a:xfrm>
            <a:off x="0" y="685775"/>
            <a:ext cx="9006840" cy="1128717"/>
          </a:xfrm>
        </p:spPr>
        <p:txBody>
          <a:bodyPr/>
          <a:lstStyle/>
          <a:p>
            <a:pPr marL="188912" lvl="1" indent="0">
              <a:buNone/>
            </a:pPr>
            <a:r>
              <a:rPr lang="en-US" b="1" dirty="0">
                <a:latin typeface="Arial" panose="020B0604020202020204" pitchFamily="34" charset="0"/>
                <a:cs typeface="Arial" panose="020B0604020202020204" pitchFamily="34" charset="0"/>
              </a:rPr>
              <a:t>Module Title</a:t>
            </a:r>
            <a:r>
              <a:rPr lang="en-US" dirty="0">
                <a:latin typeface="Arial" panose="020B0604020202020204" pitchFamily="34" charset="0"/>
                <a:cs typeface="Arial" panose="020B0604020202020204" pitchFamily="34" charset="0"/>
              </a:rPr>
              <a:t>: Device </a:t>
            </a:r>
            <a:r>
              <a:rPr lang="en-US" i="0" u="none" strike="noStrike" dirty="0">
                <a:solidFill>
                  <a:srgbClr val="000000"/>
                </a:solidFill>
                <a:effectLst/>
                <a:latin typeface="Arial" panose="020B0604020202020204" pitchFamily="34" charset="0"/>
                <a:cs typeface="Arial" panose="020B0604020202020204" pitchFamily="34" charset="0"/>
              </a:rPr>
              <a:t>Monitoring and Management</a:t>
            </a:r>
            <a:endParaRPr lang="en-US" dirty="0">
              <a:latin typeface="Arial" panose="020B0604020202020204" pitchFamily="34" charset="0"/>
              <a:cs typeface="Arial" panose="020B0604020202020204" pitchFamily="34" charset="0"/>
            </a:endParaRPr>
          </a:p>
          <a:p>
            <a:pPr marL="188912" lvl="1" indent="0">
              <a:buNone/>
            </a:pPr>
            <a:endParaRPr lang="en-US" b="1" dirty="0">
              <a:latin typeface="Arial" panose="020B0604020202020204" pitchFamily="34" charset="0"/>
              <a:cs typeface="Arial" panose="020B0604020202020204" pitchFamily="34" charset="0"/>
            </a:endParaRPr>
          </a:p>
          <a:p>
            <a:pPr marL="188912" lvl="1" indent="0">
              <a:buNone/>
            </a:pPr>
            <a:r>
              <a:rPr lang="en-US" b="1" dirty="0">
                <a:latin typeface="Arial" panose="020B0604020202020204" pitchFamily="34" charset="0"/>
                <a:cs typeface="Arial" panose="020B0604020202020204" pitchFamily="34" charset="0"/>
              </a:rPr>
              <a:t>Module Objective</a:t>
            </a:r>
            <a:r>
              <a:rPr lang="en-US" dirty="0">
                <a:latin typeface="Arial" panose="020B0604020202020204" pitchFamily="34" charset="0"/>
                <a:cs typeface="Arial" panose="020B0604020202020204" pitchFamily="34" charset="0"/>
              </a:rPr>
              <a:t>: </a:t>
            </a:r>
            <a:r>
              <a:rPr lang="en-US" i="0" u="none" strike="noStrike" dirty="0">
                <a:solidFill>
                  <a:srgbClr val="000000"/>
                </a:solidFill>
                <a:effectLst/>
                <a:latin typeface="Arial" panose="020B0604020202020204" pitchFamily="34" charset="0"/>
                <a:cs typeface="Arial" panose="020B0604020202020204" pitchFamily="34" charset="0"/>
              </a:rPr>
              <a:t>Implement the secure management and monitoring of network devices. </a:t>
            </a:r>
            <a:endParaRPr lang="en-US" sz="1150" dirty="0">
              <a:latin typeface="Arial" panose="020B0604020202020204" pitchFamily="34" charset="0"/>
              <a:cs typeface="Arial" panose="020B0604020202020204" pitchFamily="34" charset="0"/>
            </a:endParaRPr>
          </a:p>
        </p:txBody>
      </p:sp>
      <p:graphicFrame>
        <p:nvGraphicFramePr>
          <p:cNvPr id="4" name="Table 3">
            <a:extLst>
              <a:ext uri="{FF2B5EF4-FFF2-40B4-BE49-F238E27FC236}">
                <a16:creationId xmlns:a16="http://schemas.microsoft.com/office/drawing/2014/main" id="{73C07AB0-6822-FB4C-9445-25B1C20C98B1}"/>
              </a:ext>
            </a:extLst>
          </p:cNvPr>
          <p:cNvGraphicFramePr>
            <a:graphicFrameLocks noGrp="1"/>
          </p:cNvGraphicFramePr>
          <p:nvPr>
            <p:extLst>
              <p:ext uri="{D42A27DB-BD31-4B8C-83A1-F6EECF244321}">
                <p14:modId xmlns:p14="http://schemas.microsoft.com/office/powerpoint/2010/main" val="460735702"/>
              </p:ext>
            </p:extLst>
          </p:nvPr>
        </p:nvGraphicFramePr>
        <p:xfrm>
          <a:off x="68580" y="1636053"/>
          <a:ext cx="9006840" cy="2841250"/>
        </p:xfrm>
        <a:graphic>
          <a:graphicData uri="http://schemas.openxmlformats.org/drawingml/2006/table">
            <a:tbl>
              <a:tblPr firstRow="1" firstCol="1" bandRow="1">
                <a:tableStyleId>{5C22544A-7EE6-4342-B048-85BDC9FD1C3A}</a:tableStyleId>
              </a:tblPr>
              <a:tblGrid>
                <a:gridCol w="3836670">
                  <a:extLst>
                    <a:ext uri="{9D8B030D-6E8A-4147-A177-3AD203B41FA5}">
                      <a16:colId xmlns:a16="http://schemas.microsoft.com/office/drawing/2014/main" val="1523797708"/>
                    </a:ext>
                  </a:extLst>
                </a:gridCol>
                <a:gridCol w="5170170">
                  <a:extLst>
                    <a:ext uri="{9D8B030D-6E8A-4147-A177-3AD203B41FA5}">
                      <a16:colId xmlns:a16="http://schemas.microsoft.com/office/drawing/2014/main" val="2750207184"/>
                    </a:ext>
                  </a:extLst>
                </a:gridCol>
              </a:tblGrid>
              <a:tr h="134479">
                <a:tc>
                  <a:txBody>
                    <a:bodyPr/>
                    <a:lstStyle/>
                    <a:p>
                      <a:r>
                        <a:rPr lang="en-US" sz="1100" b="1" dirty="0">
                          <a:effectLst/>
                        </a:rPr>
                        <a:t>Topic Title</a:t>
                      </a:r>
                      <a:endParaRPr lang="en-US" sz="1100" dirty="0">
                        <a:effectLst/>
                      </a:endParaRPr>
                    </a:p>
                  </a:txBody>
                  <a:tcPr anchor="ctr"/>
                </a:tc>
                <a:tc>
                  <a:txBody>
                    <a:bodyPr/>
                    <a:lstStyle/>
                    <a:p>
                      <a:r>
                        <a:rPr lang="en-US" sz="1100" b="1" dirty="0"/>
                        <a:t>Topic Objective</a:t>
                      </a:r>
                      <a:endParaRPr lang="en-US" sz="1100" dirty="0"/>
                    </a:p>
                  </a:txBody>
                  <a:tcPr anchor="ctr"/>
                </a:tc>
                <a:extLst>
                  <a:ext uri="{0D108BD9-81ED-4DB2-BD59-A6C34878D82A}">
                    <a16:rowId xmlns:a16="http://schemas.microsoft.com/office/drawing/2014/main" val="1874061904"/>
                  </a:ext>
                </a:extLst>
              </a:tr>
              <a:tr h="333554">
                <a:tc>
                  <a:txBody>
                    <a:bodyPr/>
                    <a:lstStyle/>
                    <a:p>
                      <a:r>
                        <a:rPr lang="en-US" sz="1200" b="1" dirty="0"/>
                        <a:t>Secure Cisco IOS Image and Configuration Files</a:t>
                      </a:r>
                      <a:endParaRPr lang="en-US" sz="1200" dirty="0"/>
                    </a:p>
                  </a:txBody>
                  <a:tcPr anchor="ctr"/>
                </a:tc>
                <a:tc>
                  <a:txBody>
                    <a:bodyPr/>
                    <a:lstStyle/>
                    <a:p>
                      <a:r>
                        <a:rPr lang="en-US" sz="1200" dirty="0"/>
                        <a:t>Explain how the Cisco IOS resilient configuration feature and Secure Copy are used to secure the Cisco IOS image and configuration files.</a:t>
                      </a:r>
                    </a:p>
                  </a:txBody>
                  <a:tcPr anchor="ctr"/>
                </a:tc>
                <a:extLst>
                  <a:ext uri="{0D108BD9-81ED-4DB2-BD59-A6C34878D82A}">
                    <a16:rowId xmlns:a16="http://schemas.microsoft.com/office/drawing/2014/main" val="1646858405"/>
                  </a:ext>
                </a:extLst>
              </a:tr>
              <a:tr h="333554">
                <a:tc>
                  <a:txBody>
                    <a:bodyPr/>
                    <a:lstStyle/>
                    <a:p>
                      <a:r>
                        <a:rPr lang="en-US" sz="1200" b="1" dirty="0"/>
                        <a:t>Lock Down a Router Using AutoSecure</a:t>
                      </a:r>
                      <a:endParaRPr lang="en-US" sz="1200" dirty="0"/>
                    </a:p>
                  </a:txBody>
                  <a:tcPr anchor="ctr"/>
                </a:tc>
                <a:tc>
                  <a:txBody>
                    <a:bodyPr/>
                    <a:lstStyle/>
                    <a:p>
                      <a:r>
                        <a:rPr lang="en-US" sz="1200" dirty="0"/>
                        <a:t>Use the correct commands for AutoSecure to enable security on IOS-based routers.</a:t>
                      </a:r>
                    </a:p>
                  </a:txBody>
                  <a:tcPr anchor="ctr"/>
                </a:tc>
                <a:extLst>
                  <a:ext uri="{0D108BD9-81ED-4DB2-BD59-A6C34878D82A}">
                    <a16:rowId xmlns:a16="http://schemas.microsoft.com/office/drawing/2014/main" val="3762369207"/>
                  </a:ext>
                </a:extLst>
              </a:tr>
              <a:tr h="333554">
                <a:tc>
                  <a:txBody>
                    <a:bodyPr/>
                    <a:lstStyle/>
                    <a:p>
                      <a:r>
                        <a:rPr lang="en-US" sz="1200" b="1" dirty="0"/>
                        <a:t>Routing Protocol Authentication</a:t>
                      </a:r>
                      <a:endParaRPr lang="en-US" sz="1200" dirty="0"/>
                    </a:p>
                  </a:txBody>
                  <a:tcPr anchor="ctr"/>
                </a:tc>
                <a:tc>
                  <a:txBody>
                    <a:bodyPr/>
                    <a:lstStyle/>
                    <a:p>
                      <a:r>
                        <a:rPr lang="en-US" sz="1200" dirty="0"/>
                        <a:t>Use the correct command to configure routing protocol authentication.</a:t>
                      </a:r>
                    </a:p>
                  </a:txBody>
                  <a:tcPr anchor="ctr"/>
                </a:tc>
                <a:extLst>
                  <a:ext uri="{0D108BD9-81ED-4DB2-BD59-A6C34878D82A}">
                    <a16:rowId xmlns:a16="http://schemas.microsoft.com/office/drawing/2014/main" val="2781006153"/>
                  </a:ext>
                </a:extLst>
              </a:tr>
              <a:tr h="333554">
                <a:tc>
                  <a:txBody>
                    <a:bodyPr/>
                    <a:lstStyle/>
                    <a:p>
                      <a:r>
                        <a:rPr lang="en-US" sz="1200" b="1" dirty="0"/>
                        <a:t>Secure Management and Reporting</a:t>
                      </a:r>
                      <a:endParaRPr lang="en-US" sz="1200" dirty="0"/>
                    </a:p>
                  </a:txBody>
                  <a:tcPr anchor="ctr"/>
                </a:tc>
                <a:tc>
                  <a:txBody>
                    <a:bodyPr/>
                    <a:lstStyle/>
                    <a:p>
                      <a:r>
                        <a:rPr lang="en-US" sz="1200" dirty="0"/>
                        <a:t>Compare in-band and out-of-band management access.</a:t>
                      </a:r>
                    </a:p>
                  </a:txBody>
                  <a:tcPr anchor="ctr"/>
                </a:tc>
                <a:extLst>
                  <a:ext uri="{0D108BD9-81ED-4DB2-BD59-A6C34878D82A}">
                    <a16:rowId xmlns:a16="http://schemas.microsoft.com/office/drawing/2014/main" val="3192478012"/>
                  </a:ext>
                </a:extLst>
              </a:tr>
              <a:tr h="333554">
                <a:tc>
                  <a:txBody>
                    <a:bodyPr/>
                    <a:lstStyle/>
                    <a:p>
                      <a:r>
                        <a:rPr lang="en-US" sz="1200" b="1" dirty="0"/>
                        <a:t>Network Security Using Syslog</a:t>
                      </a:r>
                      <a:endParaRPr lang="en-US" sz="1200" dirty="0"/>
                    </a:p>
                  </a:txBody>
                  <a:tcPr anchor="ctr"/>
                </a:tc>
                <a:tc>
                  <a:txBody>
                    <a:bodyPr/>
                    <a:lstStyle/>
                    <a:p>
                      <a:r>
                        <a:rPr lang="en-US" sz="1200" dirty="0"/>
                        <a:t>Explain how to configure syslog to log system events.</a:t>
                      </a:r>
                    </a:p>
                  </a:txBody>
                  <a:tcPr anchor="ctr"/>
                </a:tc>
                <a:extLst>
                  <a:ext uri="{0D108BD9-81ED-4DB2-BD59-A6C34878D82A}">
                    <a16:rowId xmlns:a16="http://schemas.microsoft.com/office/drawing/2014/main" val="2277701727"/>
                  </a:ext>
                </a:extLst>
              </a:tr>
              <a:tr h="333554">
                <a:tc>
                  <a:txBody>
                    <a:bodyPr/>
                    <a:lstStyle/>
                    <a:p>
                      <a:r>
                        <a:rPr lang="en-US" sz="1200" b="1" dirty="0"/>
                        <a:t>NTP Configuration</a:t>
                      </a:r>
                      <a:endParaRPr lang="en-US" sz="1200" dirty="0"/>
                    </a:p>
                  </a:txBody>
                  <a:tcPr anchor="ctr"/>
                </a:tc>
                <a:tc>
                  <a:txBody>
                    <a:bodyPr/>
                    <a:lstStyle/>
                    <a:p>
                      <a:r>
                        <a:rPr lang="en-US" sz="1200" dirty="0"/>
                        <a:t>Configure NTP to enable accurate timestamping between all devices.</a:t>
                      </a:r>
                    </a:p>
                  </a:txBody>
                  <a:tcPr anchor="ctr"/>
                </a:tc>
                <a:extLst>
                  <a:ext uri="{0D108BD9-81ED-4DB2-BD59-A6C34878D82A}">
                    <a16:rowId xmlns:a16="http://schemas.microsoft.com/office/drawing/2014/main" val="3427659189"/>
                  </a:ext>
                </a:extLst>
              </a:tr>
              <a:tr h="333554">
                <a:tc>
                  <a:txBody>
                    <a:bodyPr/>
                    <a:lstStyle/>
                    <a:p>
                      <a:r>
                        <a:rPr lang="en-US" sz="1200" b="1" dirty="0"/>
                        <a:t>SNMP Configuration</a:t>
                      </a:r>
                      <a:endParaRPr lang="en-US" sz="1200" dirty="0"/>
                    </a:p>
                  </a:txBody>
                  <a:tcPr anchor="ctr"/>
                </a:tc>
                <a:tc>
                  <a:txBody>
                    <a:bodyPr/>
                    <a:lstStyle/>
                    <a:p>
                      <a:r>
                        <a:rPr lang="en-US" sz="1200" dirty="0"/>
                        <a:t>Configure SNMP to monitor system status.</a:t>
                      </a:r>
                    </a:p>
                  </a:txBody>
                  <a:tcPr anchor="ctr"/>
                </a:tc>
                <a:extLst>
                  <a:ext uri="{0D108BD9-81ED-4DB2-BD59-A6C34878D82A}">
                    <a16:rowId xmlns:a16="http://schemas.microsoft.com/office/drawing/2014/main" val="2382253584"/>
                  </a:ext>
                </a:extLst>
              </a:tr>
            </a:tbl>
          </a:graphicData>
        </a:graphic>
      </p:graphicFrame>
    </p:spTree>
    <p:custDataLst>
      <p:tags r:id="rId1"/>
    </p:custDataLst>
    <p:extLst>
      <p:ext uri="{BB962C8B-B14F-4D97-AF65-F5344CB8AC3E}">
        <p14:creationId xmlns:p14="http://schemas.microsoft.com/office/powerpoint/2010/main" val="8340030"/>
      </p:ext>
    </p:extLst>
  </p:cSld>
  <p:clrMapOvr>
    <a:masterClrMapping/>
  </p:clrMapOvr>
  <p:transition spd="slow">
    <p:wip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1"/>
          <p:cNvSpPr>
            <a:spLocks noGrp="1"/>
          </p:cNvSpPr>
          <p:nvPr>
            <p:ph type="body" idx="101" hasCustomPrompt="1"/>
          </p:nvPr>
        </p:nvSpPr>
        <p:spPr>
          <a:xfrm>
            <a:off x="0" y="0"/>
            <a:ext cx="9144000" cy="274320"/>
          </a:xfrm>
          <a:prstGeom prst="rect">
            <a:avLst/>
          </a:prstGeom>
          <a:noFill/>
          <a:ln/>
        </p:spPr>
        <p:txBody>
          <a:bodyPr wrap="square" rtlCol="0"/>
          <a:lstStyle/>
          <a:p>
            <a:pPr marL="0" indent="0">
              <a:buNone/>
            </a:pPr>
            <a:r>
              <a:rPr lang="en-US" dirty="0"/>
              <a:t>Lock Down a Router Using AutoSecure</a:t>
            </a:r>
          </a:p>
        </p:txBody>
      </p:sp>
      <p:sp>
        <p:nvSpPr>
          <p:cNvPr id="3" name="Object2"/>
          <p:cNvSpPr>
            <a:spLocks noGrp="1"/>
          </p:cNvSpPr>
          <p:nvPr>
            <p:ph type="body" idx="100" hasCustomPrompt="1"/>
          </p:nvPr>
        </p:nvSpPr>
        <p:spPr>
          <a:xfrm>
            <a:off x="0" y="274320"/>
            <a:ext cx="9144000" cy="914400"/>
          </a:xfrm>
          <a:prstGeom prst="rect">
            <a:avLst/>
          </a:prstGeom>
          <a:noFill/>
          <a:ln/>
        </p:spPr>
        <p:txBody>
          <a:bodyPr wrap="square" rtlCol="0"/>
          <a:lstStyle/>
          <a:p>
            <a:pPr marL="0" indent="0">
              <a:buNone/>
            </a:pPr>
            <a:r>
              <a:rPr lang="en-US" dirty="0"/>
              <a:t>Settings for Protocols and Services (Cont.)</a:t>
            </a:r>
          </a:p>
        </p:txBody>
      </p:sp>
      <p:sp>
        <p:nvSpPr>
          <p:cNvPr id="7" name="TextBox 6">
            <a:extLst>
              <a:ext uri="{FF2B5EF4-FFF2-40B4-BE49-F238E27FC236}">
                <a16:creationId xmlns:a16="http://schemas.microsoft.com/office/drawing/2014/main" id="{D881C665-DA05-4E5F-A8D3-585AE06FD0AD}"/>
              </a:ext>
            </a:extLst>
          </p:cNvPr>
          <p:cNvSpPr txBox="1"/>
          <p:nvPr/>
        </p:nvSpPr>
        <p:spPr>
          <a:xfrm>
            <a:off x="95414" y="731520"/>
            <a:ext cx="8591385" cy="369332"/>
          </a:xfrm>
          <a:prstGeom prst="rect">
            <a:avLst/>
          </a:prstGeom>
          <a:noFill/>
        </p:spPr>
        <p:txBody>
          <a:bodyPr wrap="square">
            <a:spAutoFit/>
          </a:bodyPr>
          <a:lstStyle/>
          <a:p>
            <a:r>
              <a:rPr lang="en-US" dirty="0"/>
              <a:t>The table below shows recommended security settings for protocols and services.</a:t>
            </a:r>
          </a:p>
        </p:txBody>
      </p:sp>
      <p:graphicFrame>
        <p:nvGraphicFramePr>
          <p:cNvPr id="9" name="Table 8">
            <a:extLst>
              <a:ext uri="{FF2B5EF4-FFF2-40B4-BE49-F238E27FC236}">
                <a16:creationId xmlns:a16="http://schemas.microsoft.com/office/drawing/2014/main" id="{62008343-9EA4-4303-97D8-0BE97E31598E}"/>
              </a:ext>
            </a:extLst>
          </p:cNvPr>
          <p:cNvGraphicFramePr>
            <a:graphicFrameLocks noGrp="1"/>
          </p:cNvGraphicFramePr>
          <p:nvPr>
            <p:extLst>
              <p:ext uri="{D42A27DB-BD31-4B8C-83A1-F6EECF244321}">
                <p14:modId xmlns:p14="http://schemas.microsoft.com/office/powerpoint/2010/main" val="2887732468"/>
              </p:ext>
            </p:extLst>
          </p:nvPr>
        </p:nvGraphicFramePr>
        <p:xfrm>
          <a:off x="250466" y="1184745"/>
          <a:ext cx="8583433" cy="3429000"/>
        </p:xfrm>
        <a:graphic>
          <a:graphicData uri="http://schemas.openxmlformats.org/drawingml/2006/table">
            <a:tbl>
              <a:tblPr/>
              <a:tblGrid>
                <a:gridCol w="2969812">
                  <a:extLst>
                    <a:ext uri="{9D8B030D-6E8A-4147-A177-3AD203B41FA5}">
                      <a16:colId xmlns:a16="http://schemas.microsoft.com/office/drawing/2014/main" val="20000"/>
                    </a:ext>
                  </a:extLst>
                </a:gridCol>
                <a:gridCol w="5613621">
                  <a:extLst>
                    <a:ext uri="{9D8B030D-6E8A-4147-A177-3AD203B41FA5}">
                      <a16:colId xmlns:a16="http://schemas.microsoft.com/office/drawing/2014/main" val="20001"/>
                    </a:ext>
                  </a:extLst>
                </a:gridCol>
              </a:tblGrid>
              <a:tr h="0">
                <a:tc>
                  <a:txBody>
                    <a:bodyPr/>
                    <a:lstStyle/>
                    <a:p>
                      <a:r>
                        <a:rPr lang="en-US" sz="1100" dirty="0">
                          <a:solidFill>
                            <a:srgbClr val="FFFFFF"/>
                          </a:solidFill>
                        </a:rPr>
                        <a:t>Feature</a:t>
                      </a:r>
                      <a:endParaRPr lang="en-US" sz="11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024C69"/>
                    </a:solidFill>
                  </a:tcPr>
                </a:tc>
                <a:tc>
                  <a:txBody>
                    <a:bodyPr/>
                    <a:lstStyle/>
                    <a:p>
                      <a:r>
                        <a:rPr lang="en-US" sz="1100" dirty="0">
                          <a:solidFill>
                            <a:srgbClr val="FFFFFF"/>
                          </a:solidFill>
                        </a:rPr>
                        <a:t>Recommendation</a:t>
                      </a:r>
                      <a:endParaRPr lang="en-US" sz="11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024C69"/>
                    </a:solidFill>
                  </a:tcPr>
                </a:tc>
                <a:extLst>
                  <a:ext uri="{0D108BD9-81ED-4DB2-BD59-A6C34878D82A}">
                    <a16:rowId xmlns:a16="http://schemas.microsoft.com/office/drawing/2014/main" val="10000"/>
                  </a:ext>
                </a:extLst>
              </a:tr>
              <a:tr h="0">
                <a:tc>
                  <a:txBody>
                    <a:bodyPr/>
                    <a:lstStyle/>
                    <a:p>
                      <a:r>
                        <a:rPr lang="en-US" sz="1100" dirty="0">
                          <a:solidFill>
                            <a:srgbClr val="58585B"/>
                          </a:solidFill>
                        </a:rPr>
                        <a:t>Link Layer Discovery Protocol (LLDP)</a:t>
                      </a:r>
                      <a:endParaRPr lang="en-US" sz="11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100" dirty="0">
                          <a:solidFill>
                            <a:srgbClr val="58585B"/>
                          </a:solidFill>
                        </a:rPr>
                        <a:t>Should be disabled globally or on a per-interface basis if it is not required.</a:t>
                      </a:r>
                      <a:endParaRPr lang="en-US" sz="11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01"/>
                  </a:ext>
                </a:extLst>
              </a:tr>
              <a:tr h="0">
                <a:tc>
                  <a:txBody>
                    <a:bodyPr/>
                    <a:lstStyle/>
                    <a:p>
                      <a:r>
                        <a:rPr lang="en-US" sz="1100" dirty="0">
                          <a:solidFill>
                            <a:srgbClr val="58585B"/>
                          </a:solidFill>
                        </a:rPr>
                        <a:t>Configuration autoloading</a:t>
                      </a:r>
                      <a:endParaRPr lang="en-US" sz="11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100" dirty="0">
                          <a:solidFill>
                            <a:srgbClr val="58585B"/>
                          </a:solidFill>
                        </a:rPr>
                        <a:t>Should remain disabled when not in use by the router.</a:t>
                      </a:r>
                      <a:endParaRPr lang="en-US" sz="11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02"/>
                  </a:ext>
                </a:extLst>
              </a:tr>
              <a:tr h="0">
                <a:tc>
                  <a:txBody>
                    <a:bodyPr/>
                    <a:lstStyle/>
                    <a:p>
                      <a:r>
                        <a:rPr lang="en-US" sz="1100" dirty="0">
                          <a:solidFill>
                            <a:srgbClr val="58585B"/>
                          </a:solidFill>
                        </a:rPr>
                        <a:t>FTP server</a:t>
                      </a:r>
                      <a:endParaRPr lang="en-US" sz="11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100" dirty="0">
                          <a:solidFill>
                            <a:srgbClr val="58585B"/>
                          </a:solidFill>
                        </a:rPr>
                        <a:t>Should be disabled when it is not required.</a:t>
                      </a:r>
                      <a:endParaRPr lang="en-US" sz="11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03"/>
                  </a:ext>
                </a:extLst>
              </a:tr>
              <a:tr h="0">
                <a:tc>
                  <a:txBody>
                    <a:bodyPr/>
                    <a:lstStyle/>
                    <a:p>
                      <a:r>
                        <a:rPr lang="en-US" sz="1100" dirty="0">
                          <a:solidFill>
                            <a:srgbClr val="58585B"/>
                          </a:solidFill>
                        </a:rPr>
                        <a:t>TFTP server</a:t>
                      </a:r>
                      <a:endParaRPr lang="en-US" sz="11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100" dirty="0">
                          <a:solidFill>
                            <a:srgbClr val="58585B"/>
                          </a:solidFill>
                        </a:rPr>
                        <a:t>It should be disabled when it is not required.</a:t>
                      </a:r>
                      <a:endParaRPr lang="en-US" sz="11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04"/>
                  </a:ext>
                </a:extLst>
              </a:tr>
              <a:tr h="0">
                <a:tc>
                  <a:txBody>
                    <a:bodyPr/>
                    <a:lstStyle/>
                    <a:p>
                      <a:r>
                        <a:rPr lang="en-US" sz="1100" dirty="0">
                          <a:solidFill>
                            <a:srgbClr val="58585B"/>
                          </a:solidFill>
                        </a:rPr>
                        <a:t>Network Time Protocol (NTP) service</a:t>
                      </a:r>
                      <a:endParaRPr lang="en-US" sz="11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100" dirty="0">
                          <a:solidFill>
                            <a:srgbClr val="58585B"/>
                          </a:solidFill>
                        </a:rPr>
                        <a:t>It should remain disabled when it is not required.</a:t>
                      </a:r>
                      <a:endParaRPr lang="en-US" sz="11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05"/>
                  </a:ext>
                </a:extLst>
              </a:tr>
              <a:tr h="0">
                <a:tc>
                  <a:txBody>
                    <a:bodyPr/>
                    <a:lstStyle/>
                    <a:p>
                      <a:r>
                        <a:rPr lang="en-US" sz="1100" dirty="0">
                          <a:solidFill>
                            <a:srgbClr val="58585B"/>
                          </a:solidFill>
                        </a:rPr>
                        <a:t>Packet assembler/disassembler (PAD) service</a:t>
                      </a:r>
                      <a:endParaRPr lang="en-US" sz="11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100" dirty="0">
                          <a:solidFill>
                            <a:srgbClr val="58585B"/>
                          </a:solidFill>
                        </a:rPr>
                        <a:t>It should be explicitly disabled when not in use.</a:t>
                      </a:r>
                      <a:endParaRPr lang="en-US" sz="11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06"/>
                  </a:ext>
                </a:extLst>
              </a:tr>
              <a:tr h="0">
                <a:tc>
                  <a:txBody>
                    <a:bodyPr/>
                    <a:lstStyle/>
                    <a:p>
                      <a:r>
                        <a:rPr lang="en-US" sz="1100" dirty="0">
                          <a:solidFill>
                            <a:srgbClr val="58585B"/>
                          </a:solidFill>
                        </a:rPr>
                        <a:t>TCP and User Datagram Protocol (UDP) minor services</a:t>
                      </a:r>
                      <a:endParaRPr lang="en-US" sz="11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100" dirty="0">
                          <a:solidFill>
                            <a:srgbClr val="58585B"/>
                          </a:solidFill>
                        </a:rPr>
                        <a:t>Disable this service explicitly.</a:t>
                      </a:r>
                      <a:endParaRPr lang="en-US" sz="11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07"/>
                  </a:ext>
                </a:extLst>
              </a:tr>
              <a:tr h="0">
                <a:tc>
                  <a:txBody>
                    <a:bodyPr/>
                    <a:lstStyle/>
                    <a:p>
                      <a:r>
                        <a:rPr lang="en-US" sz="1100" dirty="0">
                          <a:solidFill>
                            <a:srgbClr val="58585B"/>
                          </a:solidFill>
                        </a:rPr>
                        <a:t>Maintenance Operation Protocol (MOP) service</a:t>
                      </a:r>
                      <a:endParaRPr lang="en-US" sz="11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100" dirty="0">
                          <a:solidFill>
                            <a:srgbClr val="58585B"/>
                          </a:solidFill>
                        </a:rPr>
                        <a:t>It should be explicitly disabled when it is not in use.</a:t>
                      </a:r>
                      <a:endParaRPr lang="en-US" sz="11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08"/>
                  </a:ext>
                </a:extLst>
              </a:tr>
              <a:tr h="0">
                <a:tc>
                  <a:txBody>
                    <a:bodyPr/>
                    <a:lstStyle/>
                    <a:p>
                      <a:r>
                        <a:rPr lang="en-US" sz="1100" dirty="0">
                          <a:solidFill>
                            <a:srgbClr val="58585B"/>
                          </a:solidFill>
                        </a:rPr>
                        <a:t>Simple Network Management Protocol (SNMP)</a:t>
                      </a:r>
                      <a:endParaRPr lang="en-US" sz="11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100" dirty="0">
                          <a:solidFill>
                            <a:srgbClr val="58585B"/>
                          </a:solidFill>
                        </a:rPr>
                        <a:t>Disable this service when it is not required.</a:t>
                      </a:r>
                      <a:endParaRPr lang="en-US" sz="11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09"/>
                  </a:ext>
                </a:extLst>
              </a:tr>
              <a:tr h="0">
                <a:tc>
                  <a:txBody>
                    <a:bodyPr/>
                    <a:lstStyle/>
                    <a:p>
                      <a:r>
                        <a:rPr lang="en-US" sz="1100" dirty="0">
                          <a:solidFill>
                            <a:srgbClr val="58585B"/>
                          </a:solidFill>
                        </a:rPr>
                        <a:t>HTTP or HTTPS configuration and monitoring</a:t>
                      </a:r>
                      <a:endParaRPr lang="en-US" sz="11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100" dirty="0">
                          <a:solidFill>
                            <a:srgbClr val="58585B"/>
                          </a:solidFill>
                        </a:rPr>
                        <a:t>Disable service if it is not required. If this service is required, restrict access to the router HTTP or HTTPS service using access control lists (ACLs).</a:t>
                      </a:r>
                      <a:endParaRPr lang="en-US" sz="11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10"/>
                  </a:ext>
                </a:extLst>
              </a:tr>
              <a:tr h="119269">
                <a:tc>
                  <a:txBody>
                    <a:bodyPr/>
                    <a:lstStyle/>
                    <a:p>
                      <a:r>
                        <a:rPr lang="en-US" sz="1100" dirty="0">
                          <a:solidFill>
                            <a:srgbClr val="58585B"/>
                          </a:solidFill>
                        </a:rPr>
                        <a:t>Domain Name System (DNS)</a:t>
                      </a:r>
                      <a:endParaRPr lang="en-US" sz="11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100" dirty="0">
                          <a:solidFill>
                            <a:srgbClr val="58585B"/>
                          </a:solidFill>
                        </a:rPr>
                        <a:t>Disable when it is not required. If the DNS lookup service is required, ensure that you set the DNS server address explicitly.</a:t>
                      </a:r>
                      <a:endParaRPr lang="en-US" sz="11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11"/>
                  </a:ext>
                </a:extLst>
              </a:tr>
            </a:tbl>
          </a:graphicData>
        </a:graphic>
      </p:graphicFrame>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 xmlns:ma14="http://schemas.microsoft.com/office/mac/drawingml/2011/main" val="0"/>
            </a:ext>
          </a:extLst>
        </p:spPr>
        <p:txBody>
          <a:bodyPr/>
          <a:lstStyle>
            <a:lvl1pPr>
              <a:defRPr sz="600">
                <a:solidFill>
                  <a:srgbClr val="D9D9D9"/>
                </a:solidFill>
              </a:defRPr>
            </a:lvl1pPr>
          </a:lstStyle>
          <a:p>
            <a:fld id="{F7021451-1387-4CA6-816F-3879F97B5CBC}" type="slidenum">
              <a:rPr lang="en-US"/>
              <a:t>20</a:t>
            </a:fld>
            <a:endParaRPr lang="en-US" dirty="0"/>
          </a:p>
        </p:txBody>
      </p:sp>
    </p:spTree>
    <p:extLst>
      <p:ext uri="{BB962C8B-B14F-4D97-AF65-F5344CB8AC3E}">
        <p14:creationId xmlns:p14="http://schemas.microsoft.com/office/powerpoint/2010/main" val="172805069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1"/>
          <p:cNvSpPr>
            <a:spLocks noGrp="1"/>
          </p:cNvSpPr>
          <p:nvPr>
            <p:ph type="body" idx="101" hasCustomPrompt="1"/>
          </p:nvPr>
        </p:nvSpPr>
        <p:spPr>
          <a:xfrm>
            <a:off x="0" y="0"/>
            <a:ext cx="9144000" cy="274320"/>
          </a:xfrm>
          <a:prstGeom prst="rect">
            <a:avLst/>
          </a:prstGeom>
          <a:noFill/>
          <a:ln/>
        </p:spPr>
        <p:txBody>
          <a:bodyPr wrap="square" rtlCol="0"/>
          <a:lstStyle/>
          <a:p>
            <a:pPr marL="0" indent="0">
              <a:buNone/>
            </a:pPr>
            <a:r>
              <a:rPr lang="en-US" dirty="0"/>
              <a:t>Lock Down a Router Using AutoSecure</a:t>
            </a:r>
          </a:p>
        </p:txBody>
      </p:sp>
      <p:sp>
        <p:nvSpPr>
          <p:cNvPr id="3" name="Object2"/>
          <p:cNvSpPr>
            <a:spLocks noGrp="1"/>
          </p:cNvSpPr>
          <p:nvPr>
            <p:ph type="body" idx="100" hasCustomPrompt="1"/>
          </p:nvPr>
        </p:nvSpPr>
        <p:spPr>
          <a:xfrm>
            <a:off x="0" y="274320"/>
            <a:ext cx="9144000" cy="914400"/>
          </a:xfrm>
          <a:prstGeom prst="rect">
            <a:avLst/>
          </a:prstGeom>
          <a:noFill/>
          <a:ln/>
        </p:spPr>
        <p:txBody>
          <a:bodyPr wrap="square" rtlCol="0"/>
          <a:lstStyle/>
          <a:p>
            <a:pPr marL="0" indent="0">
              <a:buNone/>
            </a:pPr>
            <a:r>
              <a:rPr lang="en-US" dirty="0"/>
              <a:t>Settings for Protocols and Services (Cont.)</a:t>
            </a:r>
          </a:p>
        </p:txBody>
      </p:sp>
      <p:graphicFrame>
        <p:nvGraphicFramePr>
          <p:cNvPr id="9" name="Table 8">
            <a:extLst>
              <a:ext uri="{FF2B5EF4-FFF2-40B4-BE49-F238E27FC236}">
                <a16:creationId xmlns:a16="http://schemas.microsoft.com/office/drawing/2014/main" id="{62008343-9EA4-4303-97D8-0BE97E31598E}"/>
              </a:ext>
            </a:extLst>
          </p:cNvPr>
          <p:cNvGraphicFramePr>
            <a:graphicFrameLocks noGrp="1"/>
          </p:cNvGraphicFramePr>
          <p:nvPr>
            <p:extLst>
              <p:ext uri="{D42A27DB-BD31-4B8C-83A1-F6EECF244321}">
                <p14:modId xmlns:p14="http://schemas.microsoft.com/office/powerpoint/2010/main" val="955762469"/>
              </p:ext>
            </p:extLst>
          </p:nvPr>
        </p:nvGraphicFramePr>
        <p:xfrm>
          <a:off x="194807" y="1006956"/>
          <a:ext cx="8583433" cy="3322320"/>
        </p:xfrm>
        <a:graphic>
          <a:graphicData uri="http://schemas.openxmlformats.org/drawingml/2006/table">
            <a:tbl>
              <a:tblPr/>
              <a:tblGrid>
                <a:gridCol w="2969812">
                  <a:extLst>
                    <a:ext uri="{9D8B030D-6E8A-4147-A177-3AD203B41FA5}">
                      <a16:colId xmlns:a16="http://schemas.microsoft.com/office/drawing/2014/main" val="20000"/>
                    </a:ext>
                  </a:extLst>
                </a:gridCol>
                <a:gridCol w="5613621">
                  <a:extLst>
                    <a:ext uri="{9D8B030D-6E8A-4147-A177-3AD203B41FA5}">
                      <a16:colId xmlns:a16="http://schemas.microsoft.com/office/drawing/2014/main" val="20001"/>
                    </a:ext>
                  </a:extLst>
                </a:gridCol>
              </a:tblGrid>
              <a:tr h="0">
                <a:tc>
                  <a:txBody>
                    <a:bodyPr/>
                    <a:lstStyle/>
                    <a:p>
                      <a:r>
                        <a:rPr lang="en-US" sz="1200" dirty="0">
                          <a:solidFill>
                            <a:srgbClr val="FFFFFF"/>
                          </a:solidFill>
                        </a:rPr>
                        <a:t>Feature</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024C69"/>
                    </a:solidFill>
                  </a:tcPr>
                </a:tc>
                <a:tc>
                  <a:txBody>
                    <a:bodyPr/>
                    <a:lstStyle/>
                    <a:p>
                      <a:r>
                        <a:rPr lang="en-US" sz="1200" dirty="0">
                          <a:solidFill>
                            <a:srgbClr val="FFFFFF"/>
                          </a:solidFill>
                        </a:rPr>
                        <a:t>Recommendation</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024C69"/>
                    </a:solidFill>
                  </a:tcPr>
                </a:tc>
                <a:extLst>
                  <a:ext uri="{0D108BD9-81ED-4DB2-BD59-A6C34878D82A}">
                    <a16:rowId xmlns:a16="http://schemas.microsoft.com/office/drawing/2014/main" val="10000"/>
                  </a:ext>
                </a:extLst>
              </a:tr>
              <a:tr h="0">
                <a:tc>
                  <a:txBody>
                    <a:bodyPr/>
                    <a:lstStyle/>
                    <a:p>
                      <a:r>
                        <a:rPr lang="en-US" sz="1200" dirty="0">
                          <a:solidFill>
                            <a:srgbClr val="58585B"/>
                          </a:solidFill>
                        </a:rPr>
                        <a:t>Internet Control Message Protocol (ICMP) redirects</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solidFill>
                            <a:srgbClr val="58585B"/>
                          </a:solidFill>
                        </a:rPr>
                        <a:t>Disable when it is not required.</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12"/>
                  </a:ext>
                </a:extLst>
              </a:tr>
              <a:tr h="0">
                <a:tc>
                  <a:txBody>
                    <a:bodyPr/>
                    <a:lstStyle/>
                    <a:p>
                      <a:r>
                        <a:rPr lang="en-US" sz="1200" dirty="0">
                          <a:solidFill>
                            <a:srgbClr val="58585B"/>
                          </a:solidFill>
                        </a:rPr>
                        <a:t>IP source routing</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solidFill>
                            <a:srgbClr val="58585B"/>
                          </a:solidFill>
                        </a:rPr>
                        <a:t>Disable this service when it is not required.</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13"/>
                  </a:ext>
                </a:extLst>
              </a:tr>
              <a:tr h="0">
                <a:tc>
                  <a:txBody>
                    <a:bodyPr/>
                    <a:lstStyle/>
                    <a:p>
                      <a:r>
                        <a:rPr lang="en-US" sz="1200" dirty="0">
                          <a:solidFill>
                            <a:srgbClr val="58585B"/>
                          </a:solidFill>
                        </a:rPr>
                        <a:t>Finger service</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solidFill>
                            <a:srgbClr val="58585B"/>
                          </a:solidFill>
                        </a:rPr>
                        <a:t>Disable this service when it is not required.</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14"/>
                  </a:ext>
                </a:extLst>
              </a:tr>
              <a:tr h="0">
                <a:tc>
                  <a:txBody>
                    <a:bodyPr/>
                    <a:lstStyle/>
                    <a:p>
                      <a:r>
                        <a:rPr lang="en-US" sz="1200" dirty="0">
                          <a:solidFill>
                            <a:srgbClr val="58585B"/>
                          </a:solidFill>
                        </a:rPr>
                        <a:t>ICMP unreachable notifications</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solidFill>
                            <a:srgbClr val="58585B"/>
                          </a:solidFill>
                        </a:rPr>
                        <a:t>Disable on interfaces to untrusted networks.</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15"/>
                  </a:ext>
                </a:extLst>
              </a:tr>
              <a:tr h="0">
                <a:tc>
                  <a:txBody>
                    <a:bodyPr/>
                    <a:lstStyle/>
                    <a:p>
                      <a:r>
                        <a:rPr lang="en-US" sz="1200" dirty="0">
                          <a:solidFill>
                            <a:srgbClr val="58585B"/>
                          </a:solidFill>
                        </a:rPr>
                        <a:t>ICMP mask reply</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solidFill>
                            <a:srgbClr val="58585B"/>
                          </a:solidFill>
                        </a:rPr>
                        <a:t>Disable on interfaces to untrusted networks.</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16"/>
                  </a:ext>
                </a:extLst>
              </a:tr>
              <a:tr h="0">
                <a:tc>
                  <a:txBody>
                    <a:bodyPr/>
                    <a:lstStyle/>
                    <a:p>
                      <a:r>
                        <a:rPr lang="en-US" sz="1200" dirty="0">
                          <a:solidFill>
                            <a:srgbClr val="58585B"/>
                          </a:solidFill>
                        </a:rPr>
                        <a:t>IP identification service</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solidFill>
                            <a:srgbClr val="58585B"/>
                          </a:solidFill>
                        </a:rPr>
                        <a:t>Service should be explicitly disabled.</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17"/>
                  </a:ext>
                </a:extLst>
              </a:tr>
              <a:tr h="0">
                <a:tc>
                  <a:txBody>
                    <a:bodyPr/>
                    <a:lstStyle/>
                    <a:p>
                      <a:r>
                        <a:rPr lang="en-US" sz="1200" dirty="0">
                          <a:solidFill>
                            <a:srgbClr val="58585B"/>
                          </a:solidFill>
                        </a:rPr>
                        <a:t>TCP keepalives</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solidFill>
                            <a:srgbClr val="58585B"/>
                          </a:solidFill>
                        </a:rPr>
                        <a:t>Should be enabled globally to manage TCP connections and prevent certain denial of service (DoS) attacks. Service is enabled in Cisco IOS Software releases before Cisco IOS Release 12.0 and is disabled in Cisco IOS Release 12.0 and later. Disable this service when it is not required.</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18"/>
                  </a:ext>
                </a:extLst>
              </a:tr>
              <a:tr h="0">
                <a:tc>
                  <a:txBody>
                    <a:bodyPr/>
                    <a:lstStyle/>
                    <a:p>
                      <a:r>
                        <a:rPr lang="en-US" sz="1200" dirty="0">
                          <a:solidFill>
                            <a:srgbClr val="58585B"/>
                          </a:solidFill>
                        </a:rPr>
                        <a:t>Gratuitous ARP (GARP)</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solidFill>
                            <a:srgbClr val="58585B"/>
                          </a:solidFill>
                        </a:rPr>
                        <a:t>Disable gratuitous ARPs on each router interface unless this service is needed.</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19"/>
                  </a:ext>
                </a:extLst>
              </a:tr>
              <a:tr h="0">
                <a:tc>
                  <a:txBody>
                    <a:bodyPr/>
                    <a:lstStyle/>
                    <a:p>
                      <a:r>
                        <a:rPr lang="en-US" sz="1200" dirty="0">
                          <a:solidFill>
                            <a:srgbClr val="58585B"/>
                          </a:solidFill>
                        </a:rPr>
                        <a:t>Proxy ARP</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solidFill>
                            <a:srgbClr val="58585B"/>
                          </a:solidFill>
                        </a:rPr>
                        <a:t>Disable this service on each interface unless the router is being used as a LAN bridge.</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20"/>
                  </a:ext>
                </a:extLst>
              </a:tr>
            </a:tbl>
          </a:graphicData>
        </a:graphic>
      </p:graphicFrame>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 xmlns:ma14="http://schemas.microsoft.com/office/mac/drawingml/2011/main" val="0"/>
            </a:ext>
          </a:extLst>
        </p:spPr>
        <p:txBody>
          <a:bodyPr/>
          <a:lstStyle>
            <a:lvl1pPr>
              <a:defRPr sz="600">
                <a:solidFill>
                  <a:srgbClr val="D9D9D9"/>
                </a:solidFill>
              </a:defRPr>
            </a:lvl1pPr>
          </a:lstStyle>
          <a:p>
            <a:fld id="{F7021451-1387-4CA6-816F-3879F97B5CBC}" type="slidenum">
              <a:rPr lang="en-US"/>
              <a:t>21</a:t>
            </a:fld>
            <a:endParaRPr lang="en-US" dirty="0"/>
          </a:p>
        </p:txBody>
      </p:sp>
    </p:spTree>
    <p:extLst>
      <p:ext uri="{BB962C8B-B14F-4D97-AF65-F5344CB8AC3E}">
        <p14:creationId xmlns:p14="http://schemas.microsoft.com/office/powerpoint/2010/main" val="192358971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18">
    <p:spTree>
      <p:nvGrpSpPr>
        <p:cNvPr id="1" name=""/>
        <p:cNvGrpSpPr/>
        <p:nvPr/>
      </p:nvGrpSpPr>
      <p:grpSpPr>
        <a:xfrm>
          <a:off x="0" y="0"/>
          <a:ext cx="0" cy="0"/>
          <a:chOff x="0" y="0"/>
          <a:chExt cx="0" cy="0"/>
        </a:xfrm>
      </p:grpSpPr>
      <p:sp>
        <p:nvSpPr>
          <p:cNvPr id="2" name="Object1"/>
          <p:cNvSpPr>
            <a:spLocks noGrp="1"/>
          </p:cNvSpPr>
          <p:nvPr>
            <p:ph type="body" idx="101" hasCustomPrompt="1"/>
          </p:nvPr>
        </p:nvSpPr>
        <p:spPr>
          <a:xfrm>
            <a:off x="0" y="0"/>
            <a:ext cx="9144000" cy="274320"/>
          </a:xfrm>
          <a:prstGeom prst="rect">
            <a:avLst/>
          </a:prstGeom>
          <a:noFill/>
          <a:ln/>
        </p:spPr>
        <p:txBody>
          <a:bodyPr wrap="square" rtlCol="0"/>
          <a:lstStyle/>
          <a:p>
            <a:pPr marL="0" indent="0">
              <a:buNone/>
            </a:pPr>
            <a:r>
              <a:rPr lang="en-US" dirty="0"/>
              <a:t>Lock Down a Router Using AutoSecure</a:t>
            </a:r>
          </a:p>
        </p:txBody>
      </p:sp>
      <p:sp>
        <p:nvSpPr>
          <p:cNvPr id="3" name="Object2"/>
          <p:cNvSpPr>
            <a:spLocks noGrp="1"/>
          </p:cNvSpPr>
          <p:nvPr>
            <p:ph type="body" idx="100" hasCustomPrompt="1"/>
          </p:nvPr>
        </p:nvSpPr>
        <p:spPr>
          <a:xfrm>
            <a:off x="0" y="274320"/>
            <a:ext cx="9144000" cy="914400"/>
          </a:xfrm>
          <a:prstGeom prst="rect">
            <a:avLst/>
          </a:prstGeom>
          <a:noFill/>
          <a:ln/>
        </p:spPr>
        <p:txBody>
          <a:bodyPr wrap="square" rtlCol="0"/>
          <a:lstStyle/>
          <a:p>
            <a:pPr marL="0" indent="0">
              <a:buNone/>
            </a:pPr>
            <a:r>
              <a:rPr lang="en-US" dirty="0"/>
              <a:t>Cisco AutoSecure</a:t>
            </a:r>
          </a:p>
        </p:txBody>
      </p:sp>
      <p:sp>
        <p:nvSpPr>
          <p:cNvPr id="5" name="Object4"/>
          <p:cNvSpPr/>
          <p:nvPr/>
        </p:nvSpPr>
        <p:spPr>
          <a:xfrm>
            <a:off x="0" y="914400"/>
            <a:ext cx="8849802" cy="2571750"/>
          </a:xfrm>
          <a:prstGeom prst="rect">
            <a:avLst/>
          </a:prstGeom>
          <a:noFill/>
          <a:ln/>
        </p:spPr>
        <p:txBody>
          <a:bodyPr wrap="square" rtlCol="0" anchor="t"/>
          <a:lstStyle/>
          <a:p>
            <a:r>
              <a:rPr lang="en-US" sz="1600" dirty="0">
                <a:latin typeface="Arial" panose="020B0604020202020204" pitchFamily="34" charset="0"/>
                <a:cs typeface="Arial" panose="020B0604020202020204" pitchFamily="34" charset="0"/>
              </a:rPr>
              <a:t>AutoSecure can lock down the management plane functions and the forwarding plane services and functions of a router. There are several management plane services and functions:</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Secure BOOTP, CDP, FTP, TFTP, PAD, UDP, and TCP small servers, MOP, ICMP (redirects, mask-replies), IP source routing, Finger, password encryption, TCP keepalives, gratuitous ARP, proxy ARP, and directed broadcast</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Legal notification using a banner</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Secure password and login functions</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Secure NTP</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Secure SSH access</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TCP intercept services</a:t>
            </a:r>
          </a:p>
          <a:p>
            <a:pPr>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a:p>
            <a:r>
              <a:rPr lang="en-US" sz="1600" dirty="0">
                <a:latin typeface="Arial" panose="020B0604020202020204" pitchFamily="34" charset="0"/>
                <a:cs typeface="Arial" panose="020B0604020202020204" pitchFamily="34" charset="0"/>
              </a:rPr>
              <a:t>There are three forwarding plane services and functions that AutoSecure enables:</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Cisco Express Forwarding (CEF)</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Traffic filtering with ACLs</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Cisco IOS firewall inspection for common protocols</a:t>
            </a:r>
          </a:p>
        </p:txBody>
      </p:sp>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 xmlns:ma14="http://schemas.microsoft.com/office/mac/drawingml/2011/main" val="0"/>
            </a:ext>
          </a:extLst>
        </p:spPr>
        <p:txBody>
          <a:bodyPr/>
          <a:lstStyle>
            <a:lvl1pPr>
              <a:defRPr sz="600">
                <a:solidFill>
                  <a:srgbClr val="D9D9D9"/>
                </a:solidFill>
              </a:defRPr>
            </a:lvl1pPr>
          </a:lstStyle>
          <a:p>
            <a:fld id="{F7021451-1387-4CA6-816F-3879F97B5CBC}" type="slidenum">
              <a:rPr lang="en-US"/>
              <a:t>22</a:t>
            </a:fld>
            <a:endParaRPr lang="en-US"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Slide 19">
    <p:spTree>
      <p:nvGrpSpPr>
        <p:cNvPr id="1" name=""/>
        <p:cNvGrpSpPr/>
        <p:nvPr/>
      </p:nvGrpSpPr>
      <p:grpSpPr>
        <a:xfrm>
          <a:off x="0" y="0"/>
          <a:ext cx="0" cy="0"/>
          <a:chOff x="0" y="0"/>
          <a:chExt cx="0" cy="0"/>
        </a:xfrm>
      </p:grpSpPr>
      <p:sp>
        <p:nvSpPr>
          <p:cNvPr id="2" name="Object1"/>
          <p:cNvSpPr>
            <a:spLocks noGrp="1"/>
          </p:cNvSpPr>
          <p:nvPr>
            <p:ph type="body" idx="101" hasCustomPrompt="1"/>
          </p:nvPr>
        </p:nvSpPr>
        <p:spPr>
          <a:xfrm>
            <a:off x="0" y="0"/>
            <a:ext cx="9144000" cy="274320"/>
          </a:xfrm>
          <a:prstGeom prst="rect">
            <a:avLst/>
          </a:prstGeom>
          <a:noFill/>
          <a:ln/>
        </p:spPr>
        <p:txBody>
          <a:bodyPr wrap="square" rtlCol="0"/>
          <a:lstStyle/>
          <a:p>
            <a:pPr marL="0" indent="0">
              <a:buNone/>
            </a:pPr>
            <a:r>
              <a:rPr lang="en-US" dirty="0"/>
              <a:t>Lock Down a Router Using AutoSecure</a:t>
            </a:r>
          </a:p>
        </p:txBody>
      </p:sp>
      <p:sp>
        <p:nvSpPr>
          <p:cNvPr id="3" name="Object2"/>
          <p:cNvSpPr>
            <a:spLocks noGrp="1"/>
          </p:cNvSpPr>
          <p:nvPr>
            <p:ph type="body" idx="100" hasCustomPrompt="1"/>
          </p:nvPr>
        </p:nvSpPr>
        <p:spPr>
          <a:xfrm>
            <a:off x="0" y="274320"/>
            <a:ext cx="9144000" cy="914400"/>
          </a:xfrm>
          <a:prstGeom prst="rect">
            <a:avLst/>
          </a:prstGeom>
          <a:noFill/>
          <a:ln/>
        </p:spPr>
        <p:txBody>
          <a:bodyPr wrap="square" rtlCol="0"/>
          <a:lstStyle/>
          <a:p>
            <a:pPr marL="0" indent="0">
              <a:buNone/>
            </a:pPr>
            <a:r>
              <a:rPr lang="en-US" dirty="0"/>
              <a:t>Cisco AutoSecure Command Syntax</a:t>
            </a:r>
          </a:p>
        </p:txBody>
      </p:sp>
      <p:graphicFrame>
        <p:nvGraphicFramePr>
          <p:cNvPr id="20" name="Table 19"/>
          <p:cNvGraphicFramePr>
            <a:graphicFrameLocks noGrp="1"/>
          </p:cNvGraphicFramePr>
          <p:nvPr>
            <p:extLst>
              <p:ext uri="{D42A27DB-BD31-4B8C-83A1-F6EECF244321}">
                <p14:modId xmlns:p14="http://schemas.microsoft.com/office/powerpoint/2010/main" val="4163248666"/>
              </p:ext>
            </p:extLst>
          </p:nvPr>
        </p:nvGraphicFramePr>
        <p:xfrm>
          <a:off x="530017" y="2926080"/>
          <a:ext cx="7922895" cy="1219200"/>
        </p:xfrm>
        <a:graphic>
          <a:graphicData uri="http://schemas.openxmlformats.org/drawingml/2006/table">
            <a:tbl>
              <a:tblPr/>
              <a:tblGrid>
                <a:gridCol w="1261532">
                  <a:extLst>
                    <a:ext uri="{9D8B030D-6E8A-4147-A177-3AD203B41FA5}">
                      <a16:colId xmlns:a16="http://schemas.microsoft.com/office/drawing/2014/main" val="20000"/>
                    </a:ext>
                  </a:extLst>
                </a:gridCol>
                <a:gridCol w="6661363">
                  <a:extLst>
                    <a:ext uri="{9D8B030D-6E8A-4147-A177-3AD203B41FA5}">
                      <a16:colId xmlns:a16="http://schemas.microsoft.com/office/drawing/2014/main" val="20001"/>
                    </a:ext>
                  </a:extLst>
                </a:gridCol>
              </a:tblGrid>
              <a:tr h="0">
                <a:tc>
                  <a:txBody>
                    <a:bodyPr/>
                    <a:lstStyle/>
                    <a:p>
                      <a:r>
                        <a:rPr lang="en-US" sz="1200" dirty="0">
                          <a:solidFill>
                            <a:srgbClr val="FFFFFF"/>
                          </a:solidFill>
                        </a:rPr>
                        <a:t>Parameter</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024C69"/>
                    </a:solidFill>
                  </a:tcPr>
                </a:tc>
                <a:tc>
                  <a:txBody>
                    <a:bodyPr/>
                    <a:lstStyle/>
                    <a:p>
                      <a:r>
                        <a:rPr lang="en-US" sz="1200" dirty="0">
                          <a:solidFill>
                            <a:srgbClr val="FFFFFF"/>
                          </a:solidFill>
                        </a:rPr>
                        <a:t>Description</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024C69"/>
                    </a:solidFill>
                  </a:tcPr>
                </a:tc>
                <a:extLst>
                  <a:ext uri="{0D108BD9-81ED-4DB2-BD59-A6C34878D82A}">
                    <a16:rowId xmlns:a16="http://schemas.microsoft.com/office/drawing/2014/main" val="10000"/>
                  </a:ext>
                </a:extLst>
              </a:tr>
              <a:tr h="0">
                <a:tc>
                  <a:txBody>
                    <a:bodyPr/>
                    <a:lstStyle/>
                    <a:p>
                      <a:r>
                        <a:rPr lang="en-US" sz="1200" dirty="0">
                          <a:solidFill>
                            <a:srgbClr val="58585B"/>
                          </a:solidFill>
                        </a:rPr>
                        <a:t>no-interact</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solidFill>
                            <a:srgbClr val="58585B"/>
                          </a:solidFill>
                        </a:rPr>
                        <a:t>(Optional) The user will not be prompted for any interactive configurations. No interactive dialogue parameters will be configured, including usernames or passwords.</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01"/>
                  </a:ext>
                </a:extLst>
              </a:tr>
              <a:tr h="0">
                <a:tc>
                  <a:txBody>
                    <a:bodyPr/>
                    <a:lstStyle/>
                    <a:p>
                      <a:r>
                        <a:rPr lang="en-US" sz="1200" dirty="0">
                          <a:solidFill>
                            <a:srgbClr val="58585B"/>
                          </a:solidFill>
                        </a:rPr>
                        <a:t>forwarding</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solidFill>
                            <a:srgbClr val="58585B"/>
                          </a:solidFill>
                        </a:rPr>
                        <a:t>(Optional) Only the forwarding plane will be secured.</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02"/>
                  </a:ext>
                </a:extLst>
              </a:tr>
              <a:tr h="0">
                <a:tc>
                  <a:txBody>
                    <a:bodyPr/>
                    <a:lstStyle/>
                    <a:p>
                      <a:r>
                        <a:rPr lang="en-US" sz="1200" dirty="0">
                          <a:solidFill>
                            <a:srgbClr val="58585B"/>
                          </a:solidFill>
                        </a:rPr>
                        <a:t>management</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solidFill>
                            <a:srgbClr val="58585B"/>
                          </a:solidFill>
                        </a:rPr>
                        <a:t>(Optional) Only the management plane will be secured.</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03"/>
                  </a:ext>
                </a:extLst>
              </a:tr>
            </a:tbl>
          </a:graphicData>
        </a:graphic>
      </p:graphicFrame>
      <p:sp>
        <p:nvSpPr>
          <p:cNvPr id="7" name="TextBox 6">
            <a:extLst>
              <a:ext uri="{FF2B5EF4-FFF2-40B4-BE49-F238E27FC236}">
                <a16:creationId xmlns:a16="http://schemas.microsoft.com/office/drawing/2014/main" id="{141E8281-518F-447A-B4E1-DE6D5A472FB1}"/>
              </a:ext>
            </a:extLst>
          </p:cNvPr>
          <p:cNvSpPr txBox="1"/>
          <p:nvPr/>
        </p:nvSpPr>
        <p:spPr>
          <a:xfrm>
            <a:off x="-1" y="898326"/>
            <a:ext cx="8961119" cy="923330"/>
          </a:xfrm>
          <a:prstGeom prst="rect">
            <a:avLst/>
          </a:prstGeom>
          <a:noFill/>
        </p:spPr>
        <p:txBody>
          <a:bodyPr wrap="square">
            <a:spAutoFit/>
          </a:bodyPr>
          <a:lstStyle/>
          <a:p>
            <a:r>
              <a:rPr lang="en-US" dirty="0">
                <a:latin typeface="Arial" panose="020B0604020202020204" pitchFamily="34" charset="0"/>
                <a:cs typeface="Arial" panose="020B0604020202020204" pitchFamily="34" charset="0"/>
              </a:rPr>
              <a:t>Use the </a:t>
            </a:r>
            <a:r>
              <a:rPr lang="en-US" b="1" dirty="0">
                <a:latin typeface="Arial" panose="020B0604020202020204" pitchFamily="34" charset="0"/>
                <a:cs typeface="Arial" panose="020B0604020202020204" pitchFamily="34" charset="0"/>
              </a:rPr>
              <a:t>auto secure </a:t>
            </a:r>
            <a:r>
              <a:rPr lang="en-US" dirty="0">
                <a:latin typeface="Arial" panose="020B0604020202020204" pitchFamily="34" charset="0"/>
                <a:cs typeface="Arial" panose="020B0604020202020204" pitchFamily="34" charset="0"/>
              </a:rPr>
              <a:t>command to enable the Cisco AutoSecure feature setup. This setup can be interactive or non-interactive. The figure shows the command syntax for the auto secure command.</a:t>
            </a:r>
          </a:p>
        </p:txBody>
      </p:sp>
      <p:pic>
        <p:nvPicPr>
          <p:cNvPr id="6" name="Picture 5">
            <a:extLst>
              <a:ext uri="{FF2B5EF4-FFF2-40B4-BE49-F238E27FC236}">
                <a16:creationId xmlns:a16="http://schemas.microsoft.com/office/drawing/2014/main" id="{5F6FBE5B-C386-4CA9-934B-8B3E9569E268}"/>
              </a:ext>
            </a:extLst>
          </p:cNvPr>
          <p:cNvPicPr>
            <a:picLocks noChangeAspect="1"/>
          </p:cNvPicPr>
          <p:nvPr/>
        </p:nvPicPr>
        <p:blipFill>
          <a:blip r:embed="rId3"/>
          <a:stretch>
            <a:fillRect/>
          </a:stretch>
        </p:blipFill>
        <p:spPr>
          <a:xfrm>
            <a:off x="530017" y="2064532"/>
            <a:ext cx="8083965" cy="457223"/>
          </a:xfrm>
          <a:prstGeom prst="rect">
            <a:avLst/>
          </a:prstGeom>
        </p:spPr>
      </p:pic>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 xmlns:ma14="http://schemas.microsoft.com/office/mac/drawingml/2011/main" val="0"/>
            </a:ext>
          </a:extLst>
        </p:spPr>
        <p:txBody>
          <a:bodyPr/>
          <a:lstStyle>
            <a:lvl1pPr>
              <a:defRPr sz="600">
                <a:solidFill>
                  <a:srgbClr val="D9D9D9"/>
                </a:solidFill>
              </a:defRPr>
            </a:lvl1pPr>
          </a:lstStyle>
          <a:p>
            <a:fld id="{F7021451-1387-4CA6-816F-3879F97B5CBC}" type="slidenum">
              <a:rPr lang="en-US"/>
              <a:t>23</a:t>
            </a:fld>
            <a:endParaRPr lang="en-US"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name="Slide 20">
    <p:spTree>
      <p:nvGrpSpPr>
        <p:cNvPr id="1" name=""/>
        <p:cNvGrpSpPr/>
        <p:nvPr/>
      </p:nvGrpSpPr>
      <p:grpSpPr>
        <a:xfrm>
          <a:off x="0" y="0"/>
          <a:ext cx="0" cy="0"/>
          <a:chOff x="0" y="0"/>
          <a:chExt cx="0" cy="0"/>
        </a:xfrm>
      </p:grpSpPr>
      <p:sp>
        <p:nvSpPr>
          <p:cNvPr id="2" name="Object1"/>
          <p:cNvSpPr>
            <a:spLocks noGrp="1"/>
          </p:cNvSpPr>
          <p:nvPr>
            <p:ph type="body" idx="101" hasCustomPrompt="1"/>
          </p:nvPr>
        </p:nvSpPr>
        <p:spPr>
          <a:xfrm>
            <a:off x="0" y="0"/>
            <a:ext cx="9144000" cy="274320"/>
          </a:xfrm>
          <a:prstGeom prst="rect">
            <a:avLst/>
          </a:prstGeom>
          <a:noFill/>
          <a:ln/>
        </p:spPr>
        <p:txBody>
          <a:bodyPr wrap="square" rtlCol="0"/>
          <a:lstStyle/>
          <a:p>
            <a:pPr marL="0" indent="0">
              <a:buNone/>
            </a:pPr>
            <a:r>
              <a:rPr lang="en-US" dirty="0"/>
              <a:t>Lock Down a Router Using AutoSecure</a:t>
            </a:r>
          </a:p>
        </p:txBody>
      </p:sp>
      <p:sp>
        <p:nvSpPr>
          <p:cNvPr id="3" name="Object2"/>
          <p:cNvSpPr>
            <a:spLocks noGrp="1"/>
          </p:cNvSpPr>
          <p:nvPr>
            <p:ph type="body" idx="100" hasCustomPrompt="1"/>
          </p:nvPr>
        </p:nvSpPr>
        <p:spPr>
          <a:xfrm>
            <a:off x="0" y="274320"/>
            <a:ext cx="9144000" cy="914400"/>
          </a:xfrm>
          <a:prstGeom prst="rect">
            <a:avLst/>
          </a:prstGeom>
          <a:noFill/>
          <a:ln/>
        </p:spPr>
        <p:txBody>
          <a:bodyPr wrap="square" rtlCol="0"/>
          <a:lstStyle/>
          <a:p>
            <a:pPr marL="0" indent="0">
              <a:buNone/>
            </a:pPr>
            <a:r>
              <a:rPr lang="en-US" dirty="0"/>
              <a:t>Using the auto secure Command</a:t>
            </a:r>
          </a:p>
        </p:txBody>
      </p:sp>
      <p:sp>
        <p:nvSpPr>
          <p:cNvPr id="5" name="Object4"/>
          <p:cNvSpPr/>
          <p:nvPr/>
        </p:nvSpPr>
        <p:spPr>
          <a:xfrm>
            <a:off x="0" y="914400"/>
            <a:ext cx="8229600" cy="2571750"/>
          </a:xfrm>
          <a:prstGeom prst="rect">
            <a:avLst/>
          </a:prstGeom>
          <a:noFill/>
          <a:ln/>
        </p:spPr>
        <p:txBody>
          <a:bodyPr wrap="square" rtlCol="0" anchor="t"/>
          <a:lstStyle/>
          <a:p>
            <a:pPr>
              <a:lnSpc>
                <a:spcPts val="2000"/>
              </a:lnSpc>
            </a:pPr>
            <a:r>
              <a:rPr lang="en-US" sz="1600" dirty="0">
                <a:solidFill>
                  <a:srgbClr val="000000"/>
                </a:solidFill>
                <a:latin typeface="Arial" panose="020B0604020202020204" pitchFamily="34" charset="0"/>
                <a:ea typeface="Arial" pitchFamily="34" charset="-122"/>
                <a:cs typeface="Arial" panose="020B0604020202020204" pitchFamily="34" charset="0"/>
              </a:rPr>
              <a:t>When </a:t>
            </a:r>
            <a:r>
              <a:rPr lang="en-US" sz="1600" dirty="0">
                <a:latin typeface="Arial" panose="020B0604020202020204" pitchFamily="34" charset="0"/>
                <a:cs typeface="Arial" panose="020B0604020202020204" pitchFamily="34" charset="0"/>
              </a:rPr>
              <a:t>the </a:t>
            </a:r>
            <a:r>
              <a:rPr lang="en-US" sz="1600" b="1" dirty="0">
                <a:latin typeface="Arial" panose="020B0604020202020204" pitchFamily="34" charset="0"/>
                <a:cs typeface="Arial" panose="020B0604020202020204" pitchFamily="34" charset="0"/>
              </a:rPr>
              <a:t>auto secure</a:t>
            </a:r>
            <a:r>
              <a:rPr lang="en-US" sz="1600" dirty="0">
                <a:latin typeface="Arial" panose="020B0604020202020204" pitchFamily="34" charset="0"/>
                <a:cs typeface="Arial" panose="020B0604020202020204" pitchFamily="34" charset="0"/>
              </a:rPr>
              <a:t> command is initiated, a CLI wizard steps the administrator through the configuration of the device. User input is required.</a:t>
            </a:r>
          </a:p>
          <a:p>
            <a:pPr>
              <a:lnSpc>
                <a:spcPts val="2000"/>
              </a:lnSpc>
            </a:pPr>
            <a:endParaRPr lang="en-US" sz="1600" dirty="0">
              <a:solidFill>
                <a:srgbClr val="000000"/>
              </a:solidFill>
              <a:latin typeface="Arial" panose="020B0604020202020204" pitchFamily="34" charset="0"/>
              <a:cs typeface="Arial" panose="020B0604020202020204" pitchFamily="34" charset="0"/>
            </a:endParaRPr>
          </a:p>
          <a:p>
            <a:pPr>
              <a:lnSpc>
                <a:spcPts val="2000"/>
              </a:lnSpc>
            </a:pPr>
            <a:r>
              <a:rPr lang="en-US" sz="1600" b="1" dirty="0">
                <a:solidFill>
                  <a:srgbClr val="000000"/>
                </a:solidFill>
                <a:latin typeface="Arial" panose="020B0604020202020204" pitchFamily="34" charset="0"/>
                <a:cs typeface="Arial" panose="020B0604020202020204" pitchFamily="34" charset="0"/>
              </a:rPr>
              <a:t>Step 1. </a:t>
            </a:r>
            <a:r>
              <a:rPr lang="en-US" sz="1600" dirty="0">
                <a:latin typeface="Arial" panose="020B0604020202020204" pitchFamily="34" charset="0"/>
                <a:cs typeface="Arial" panose="020B0604020202020204" pitchFamily="34" charset="0"/>
              </a:rPr>
              <a:t>The </a:t>
            </a:r>
            <a:r>
              <a:rPr lang="en-US" sz="1600" b="1" dirty="0">
                <a:latin typeface="Arial" panose="020B0604020202020204" pitchFamily="34" charset="0"/>
                <a:cs typeface="Arial" panose="020B0604020202020204" pitchFamily="34" charset="0"/>
              </a:rPr>
              <a:t>auto secure </a:t>
            </a:r>
            <a:r>
              <a:rPr lang="en-US" sz="1600" dirty="0">
                <a:latin typeface="Arial" panose="020B0604020202020204" pitchFamily="34" charset="0"/>
                <a:cs typeface="Arial" panose="020B0604020202020204" pitchFamily="34" charset="0"/>
              </a:rPr>
              <a:t>command is entered. The router displays the AutoSecure configuration wizard welcome message.</a:t>
            </a:r>
            <a:endParaRPr lang="en-US" sz="1600" dirty="0">
              <a:solidFill>
                <a:srgbClr val="000000"/>
              </a:solidFill>
              <a:latin typeface="Arial" panose="020B0604020202020204" pitchFamily="34" charset="0"/>
              <a:cs typeface="Arial" panose="020B0604020202020204" pitchFamily="34" charset="0"/>
            </a:endParaRPr>
          </a:p>
          <a:p>
            <a:pPr>
              <a:lnSpc>
                <a:spcPts val="2000"/>
              </a:lnSpc>
            </a:pPr>
            <a:r>
              <a:rPr lang="en-US" sz="1600" b="1" dirty="0">
                <a:solidFill>
                  <a:srgbClr val="000000"/>
                </a:solidFill>
                <a:latin typeface="Arial" panose="020B0604020202020204" pitchFamily="34" charset="0"/>
                <a:cs typeface="Arial" panose="020B0604020202020204" pitchFamily="34" charset="0"/>
              </a:rPr>
              <a:t>Step 2. </a:t>
            </a:r>
            <a:r>
              <a:rPr lang="en-US" sz="1600" dirty="0">
                <a:latin typeface="Arial" panose="020B0604020202020204" pitchFamily="34" charset="0"/>
                <a:cs typeface="Arial" panose="020B0604020202020204" pitchFamily="34" charset="0"/>
              </a:rPr>
              <a:t>The wizard gathers information about the outside interfaces.</a:t>
            </a:r>
            <a:endParaRPr lang="en-US" sz="1600" dirty="0">
              <a:solidFill>
                <a:srgbClr val="000000"/>
              </a:solidFill>
              <a:latin typeface="Arial" panose="020B0604020202020204" pitchFamily="34" charset="0"/>
              <a:cs typeface="Arial" panose="020B0604020202020204" pitchFamily="34" charset="0"/>
            </a:endParaRPr>
          </a:p>
          <a:p>
            <a:pPr>
              <a:lnSpc>
                <a:spcPts val="2000"/>
              </a:lnSpc>
            </a:pPr>
            <a:r>
              <a:rPr lang="en-US" sz="1600" b="1" dirty="0">
                <a:solidFill>
                  <a:srgbClr val="000000"/>
                </a:solidFill>
                <a:latin typeface="Arial" panose="020B0604020202020204" pitchFamily="34" charset="0"/>
                <a:cs typeface="Arial" panose="020B0604020202020204" pitchFamily="34" charset="0"/>
              </a:rPr>
              <a:t>Step 3. </a:t>
            </a:r>
            <a:r>
              <a:rPr lang="en-US" sz="1600" dirty="0">
                <a:latin typeface="Arial" panose="020B0604020202020204" pitchFamily="34" charset="0"/>
                <a:cs typeface="Arial" panose="020B0604020202020204" pitchFamily="34" charset="0"/>
              </a:rPr>
              <a:t>AutoSecure secures the management plane by disabling unnecessary services.</a:t>
            </a:r>
          </a:p>
          <a:p>
            <a:pPr>
              <a:lnSpc>
                <a:spcPts val="2000"/>
              </a:lnSpc>
            </a:pPr>
            <a:r>
              <a:rPr lang="en-US" sz="1600" b="1" dirty="0">
                <a:solidFill>
                  <a:srgbClr val="000000"/>
                </a:solidFill>
                <a:latin typeface="Arial" panose="020B0604020202020204" pitchFamily="34" charset="0"/>
                <a:cs typeface="Arial" panose="020B0604020202020204" pitchFamily="34" charset="0"/>
              </a:rPr>
              <a:t>Step 4</a:t>
            </a:r>
            <a:r>
              <a:rPr lang="en-US" sz="1600" dirty="0">
                <a:solidFill>
                  <a:srgbClr val="000000"/>
                </a:solidFill>
                <a:latin typeface="Arial" panose="020B0604020202020204" pitchFamily="34" charset="0"/>
                <a:cs typeface="Arial" panose="020B0604020202020204" pitchFamily="34" charset="0"/>
              </a:rPr>
              <a:t>. </a:t>
            </a:r>
            <a:r>
              <a:rPr lang="en-US" sz="1600" dirty="0">
                <a:latin typeface="Arial" panose="020B0604020202020204" pitchFamily="34" charset="0"/>
                <a:cs typeface="Arial" panose="020B0604020202020204" pitchFamily="34" charset="0"/>
              </a:rPr>
              <a:t>AutoSecure prompts for a banner.</a:t>
            </a:r>
          </a:p>
          <a:p>
            <a:pPr>
              <a:lnSpc>
                <a:spcPts val="2000"/>
              </a:lnSpc>
            </a:pPr>
            <a:r>
              <a:rPr lang="en-US" sz="1600" b="1" dirty="0">
                <a:solidFill>
                  <a:srgbClr val="000000"/>
                </a:solidFill>
                <a:latin typeface="Arial" panose="020B0604020202020204" pitchFamily="34" charset="0"/>
                <a:cs typeface="Arial" panose="020B0604020202020204" pitchFamily="34" charset="0"/>
              </a:rPr>
              <a:t>Step 5. </a:t>
            </a:r>
            <a:r>
              <a:rPr lang="en-US" sz="1600" dirty="0">
                <a:latin typeface="Arial" panose="020B0604020202020204" pitchFamily="34" charset="0"/>
                <a:cs typeface="Arial" panose="020B0604020202020204" pitchFamily="34" charset="0"/>
              </a:rPr>
              <a:t>AutoSecure prompts for passwords and enables password and login features.</a:t>
            </a:r>
          </a:p>
          <a:p>
            <a:pPr>
              <a:lnSpc>
                <a:spcPts val="2000"/>
              </a:lnSpc>
            </a:pPr>
            <a:r>
              <a:rPr lang="en-US" sz="1600" b="1" dirty="0">
                <a:solidFill>
                  <a:srgbClr val="000000"/>
                </a:solidFill>
                <a:latin typeface="Arial" panose="020B0604020202020204" pitchFamily="34" charset="0"/>
                <a:cs typeface="Arial" panose="020B0604020202020204" pitchFamily="34" charset="0"/>
              </a:rPr>
              <a:t>Step 6</a:t>
            </a:r>
            <a:r>
              <a:rPr lang="en-US" sz="1600" dirty="0">
                <a:solidFill>
                  <a:srgbClr val="000000"/>
                </a:solidFill>
                <a:latin typeface="Arial" panose="020B0604020202020204" pitchFamily="34" charset="0"/>
                <a:cs typeface="Arial" panose="020B0604020202020204" pitchFamily="34" charset="0"/>
              </a:rPr>
              <a:t>. Interfaces are secured.</a:t>
            </a:r>
          </a:p>
          <a:p>
            <a:pPr>
              <a:lnSpc>
                <a:spcPts val="2000"/>
              </a:lnSpc>
            </a:pPr>
            <a:r>
              <a:rPr lang="en-US" sz="1600" b="1" dirty="0">
                <a:solidFill>
                  <a:srgbClr val="000000"/>
                </a:solidFill>
                <a:latin typeface="Arial" panose="020B0604020202020204" pitchFamily="34" charset="0"/>
                <a:cs typeface="Arial" panose="020B0604020202020204" pitchFamily="34" charset="0"/>
              </a:rPr>
              <a:t>Step 7</a:t>
            </a:r>
            <a:r>
              <a:rPr lang="en-US" sz="1600" dirty="0">
                <a:solidFill>
                  <a:srgbClr val="000000"/>
                </a:solidFill>
                <a:latin typeface="Arial" panose="020B0604020202020204" pitchFamily="34" charset="0"/>
                <a:cs typeface="Arial" panose="020B0604020202020204" pitchFamily="34" charset="0"/>
              </a:rPr>
              <a:t>. The forwarding plane is secured.</a:t>
            </a:r>
          </a:p>
          <a:p>
            <a:pPr>
              <a:lnSpc>
                <a:spcPts val="2000"/>
              </a:lnSpc>
            </a:pPr>
            <a:endParaRPr lang="en-US" sz="1400" dirty="0"/>
          </a:p>
        </p:txBody>
      </p:sp>
      <p:sp>
        <p:nvSpPr>
          <p:cNvPr id="12" name="TextBox 11">
            <a:extLst>
              <a:ext uri="{FF2B5EF4-FFF2-40B4-BE49-F238E27FC236}">
                <a16:creationId xmlns:a16="http://schemas.microsoft.com/office/drawing/2014/main" id="{E5AECDCE-4056-4E20-8E32-241DCCF879AA}"/>
              </a:ext>
            </a:extLst>
          </p:cNvPr>
          <p:cNvSpPr txBox="1"/>
          <p:nvPr/>
        </p:nvSpPr>
        <p:spPr>
          <a:xfrm>
            <a:off x="0" y="3936712"/>
            <a:ext cx="8115300" cy="584775"/>
          </a:xfrm>
          <a:prstGeom prst="rect">
            <a:avLst/>
          </a:prstGeom>
          <a:noFill/>
        </p:spPr>
        <p:txBody>
          <a:bodyPr wrap="square">
            <a:spAutoFit/>
          </a:bodyPr>
          <a:lstStyle/>
          <a:p>
            <a:r>
              <a:rPr lang="en-US" sz="1600" dirty="0">
                <a:latin typeface="Arial" panose="020B0604020202020204" pitchFamily="34" charset="0"/>
                <a:cs typeface="Arial" panose="020B0604020202020204" pitchFamily="34" charset="0"/>
              </a:rPr>
              <a:t>AutoSecure should be used when a router is initially being configured. It is not recommended on production routers.</a:t>
            </a:r>
          </a:p>
        </p:txBody>
      </p:sp>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 xmlns:ma14="http://schemas.microsoft.com/office/mac/drawingml/2011/main" val="0"/>
            </a:ext>
          </a:extLst>
        </p:spPr>
        <p:txBody>
          <a:bodyPr/>
          <a:lstStyle>
            <a:lvl1pPr>
              <a:defRPr sz="600">
                <a:solidFill>
                  <a:srgbClr val="D9D9D9"/>
                </a:solidFill>
              </a:defRPr>
            </a:lvl1pPr>
          </a:lstStyle>
          <a:p>
            <a:fld id="{F7021451-1387-4CA6-816F-3879F97B5CBC}" type="slidenum">
              <a:rPr lang="en-US"/>
              <a:t>24</a:t>
            </a:fld>
            <a:endParaRPr lang="en-US"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2C5659E-FC82-42C0-AFC4-113452E9560D}"/>
              </a:ext>
            </a:extLst>
          </p:cNvPr>
          <p:cNvSpPr>
            <a:spLocks noGrp="1"/>
          </p:cNvSpPr>
          <p:nvPr>
            <p:ph type="body" idx="100"/>
          </p:nvPr>
        </p:nvSpPr>
        <p:spPr/>
        <p:txBody>
          <a:bodyPr/>
          <a:lstStyle/>
          <a:p>
            <a:r>
              <a:rPr lang="en-US" dirty="0"/>
              <a:t>Lab - Configure Automated Security Features</a:t>
            </a:r>
          </a:p>
        </p:txBody>
      </p:sp>
      <p:sp>
        <p:nvSpPr>
          <p:cNvPr id="3" name="Text Placeholder 2">
            <a:extLst>
              <a:ext uri="{FF2B5EF4-FFF2-40B4-BE49-F238E27FC236}">
                <a16:creationId xmlns:a16="http://schemas.microsoft.com/office/drawing/2014/main" id="{25D16759-FB03-4EA2-A486-96597F4BE421}"/>
              </a:ext>
            </a:extLst>
          </p:cNvPr>
          <p:cNvSpPr>
            <a:spLocks noGrp="1"/>
          </p:cNvSpPr>
          <p:nvPr>
            <p:ph type="body" idx="101"/>
          </p:nvPr>
        </p:nvSpPr>
        <p:spPr/>
        <p:txBody>
          <a:bodyPr/>
          <a:lstStyle/>
          <a:p>
            <a:r>
              <a:rPr lang="en-US" dirty="0"/>
              <a:t>Lock Down a Router Using AutoSecure</a:t>
            </a:r>
          </a:p>
          <a:p>
            <a:endParaRPr lang="en-US" dirty="0"/>
          </a:p>
        </p:txBody>
      </p:sp>
      <p:sp>
        <p:nvSpPr>
          <p:cNvPr id="5" name="TextBox 4">
            <a:extLst>
              <a:ext uri="{FF2B5EF4-FFF2-40B4-BE49-F238E27FC236}">
                <a16:creationId xmlns:a16="http://schemas.microsoft.com/office/drawing/2014/main" id="{DDD64E97-BDF8-41DC-8C78-FA9C0FFBCE3A}"/>
              </a:ext>
            </a:extLst>
          </p:cNvPr>
          <p:cNvSpPr txBox="1"/>
          <p:nvPr/>
        </p:nvSpPr>
        <p:spPr>
          <a:xfrm>
            <a:off x="133350" y="1019086"/>
            <a:ext cx="7848600" cy="923330"/>
          </a:xfrm>
          <a:prstGeom prst="rect">
            <a:avLst/>
          </a:prstGeom>
          <a:noFill/>
        </p:spPr>
        <p:txBody>
          <a:bodyPr wrap="square">
            <a:spAutoFit/>
          </a:bodyPr>
          <a:lstStyle/>
          <a:p>
            <a:r>
              <a:rPr lang="en-US" dirty="0">
                <a:effectLst/>
                <a:latin typeface="Arial" panose="020B0604020202020204" pitchFamily="34" charset="0"/>
                <a:cs typeface="Arial" panose="020B0604020202020204" pitchFamily="34" charset="0"/>
              </a:rPr>
              <a:t>In this lab, you will complete the following objectives:</a:t>
            </a:r>
          </a:p>
          <a:p>
            <a:pPr marL="285750" indent="-285750">
              <a:buFont typeface="Arial" panose="020B0604020202020204" pitchFamily="34" charset="0"/>
              <a:buChar char="•"/>
            </a:pPr>
            <a:r>
              <a:rPr lang="en-US" dirty="0">
                <a:effectLst/>
                <a:latin typeface="Arial" panose="020B0604020202020204" pitchFamily="34" charset="0"/>
                <a:cs typeface="Arial" panose="020B0604020202020204" pitchFamily="34" charset="0"/>
              </a:rPr>
              <a:t>Part 1: Configure basic device settings.</a:t>
            </a:r>
          </a:p>
          <a:p>
            <a:pPr marL="285750" indent="-285750">
              <a:buFont typeface="Arial" panose="020B0604020202020204" pitchFamily="34" charset="0"/>
              <a:buChar char="•"/>
            </a:pPr>
            <a:r>
              <a:rPr lang="en-US" dirty="0">
                <a:effectLst/>
                <a:latin typeface="Arial" panose="020B0604020202020204" pitchFamily="34" charset="0"/>
                <a:cs typeface="Arial" panose="020B0604020202020204" pitchFamily="34" charset="0"/>
              </a:rPr>
              <a:t>Part 2: Configure automated security features.</a:t>
            </a:r>
          </a:p>
        </p:txBody>
      </p:sp>
    </p:spTree>
    <p:extLst>
      <p:ext uri="{BB962C8B-B14F-4D97-AF65-F5344CB8AC3E}">
        <p14:creationId xmlns:p14="http://schemas.microsoft.com/office/powerpoint/2010/main" val="328817567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name="Slide 22">
    <p:spTree>
      <p:nvGrpSpPr>
        <p:cNvPr id="1" name=""/>
        <p:cNvGrpSpPr/>
        <p:nvPr/>
      </p:nvGrpSpPr>
      <p:grpSpPr>
        <a:xfrm>
          <a:off x="0" y="0"/>
          <a:ext cx="0" cy="0"/>
          <a:chOff x="0" y="0"/>
          <a:chExt cx="0" cy="0"/>
        </a:xfrm>
      </p:grpSpPr>
      <p:sp>
        <p:nvSpPr>
          <p:cNvPr id="2" name="Object1"/>
          <p:cNvSpPr>
            <a:spLocks noGrp="1"/>
          </p:cNvSpPr>
          <p:nvPr>
            <p:ph type="body" idx="100" hasCustomPrompt="1"/>
          </p:nvPr>
        </p:nvSpPr>
        <p:spPr>
          <a:xfrm>
            <a:off x="457200" y="2057400"/>
            <a:ext cx="8229600" cy="914400"/>
          </a:xfrm>
          <a:prstGeom prst="rect">
            <a:avLst/>
          </a:prstGeom>
          <a:noFill/>
          <a:ln/>
        </p:spPr>
        <p:txBody>
          <a:bodyPr wrap="square" rtlCol="0"/>
          <a:lstStyle/>
          <a:p>
            <a:pPr marL="0" indent="0">
              <a:buNone/>
            </a:pPr>
            <a:r>
              <a:rPr lang="en-US" dirty="0"/>
              <a:t>6.3 Routing Protocol Authentication</a:t>
            </a:r>
          </a:p>
        </p:txBody>
      </p:sp>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 xmlns:ma14="http://schemas.microsoft.com/office/mac/drawingml/2011/main" val="0"/>
            </a:ext>
          </a:extLst>
        </p:spPr>
        <p:txBody>
          <a:bodyPr/>
          <a:lstStyle>
            <a:lvl1pPr>
              <a:defRPr sz="600">
                <a:solidFill>
                  <a:srgbClr val="D9D9D9"/>
                </a:solidFill>
              </a:defRPr>
            </a:lvl1pPr>
          </a:lstStyle>
          <a:p>
            <a:fld id="{F7021451-1387-4CA6-816F-3879F97B5CBC}" type="slidenum">
              <a:rPr lang="en-US"/>
              <a:t>26</a:t>
            </a:fld>
            <a:endParaRPr lang="en-US"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name="Slide 23">
    <p:spTree>
      <p:nvGrpSpPr>
        <p:cNvPr id="1" name=""/>
        <p:cNvGrpSpPr/>
        <p:nvPr/>
      </p:nvGrpSpPr>
      <p:grpSpPr>
        <a:xfrm>
          <a:off x="0" y="0"/>
          <a:ext cx="0" cy="0"/>
          <a:chOff x="0" y="0"/>
          <a:chExt cx="0" cy="0"/>
        </a:xfrm>
      </p:grpSpPr>
      <p:sp>
        <p:nvSpPr>
          <p:cNvPr id="2" name="Object1"/>
          <p:cNvSpPr>
            <a:spLocks noGrp="1"/>
          </p:cNvSpPr>
          <p:nvPr>
            <p:ph type="body" idx="101" hasCustomPrompt="1"/>
          </p:nvPr>
        </p:nvSpPr>
        <p:spPr>
          <a:xfrm>
            <a:off x="0" y="0"/>
            <a:ext cx="9144000" cy="274320"/>
          </a:xfrm>
          <a:prstGeom prst="rect">
            <a:avLst/>
          </a:prstGeom>
          <a:noFill/>
          <a:ln/>
        </p:spPr>
        <p:txBody>
          <a:bodyPr wrap="square" rtlCol="0"/>
          <a:lstStyle/>
          <a:p>
            <a:pPr marL="0" indent="0">
              <a:buNone/>
            </a:pPr>
            <a:r>
              <a:rPr lang="en-US" dirty="0"/>
              <a:t>Routing Protocol Authentication</a:t>
            </a:r>
          </a:p>
        </p:txBody>
      </p:sp>
      <p:sp>
        <p:nvSpPr>
          <p:cNvPr id="3" name="Object2"/>
          <p:cNvSpPr>
            <a:spLocks noGrp="1"/>
          </p:cNvSpPr>
          <p:nvPr>
            <p:ph type="body" idx="100" hasCustomPrompt="1"/>
          </p:nvPr>
        </p:nvSpPr>
        <p:spPr>
          <a:xfrm>
            <a:off x="0" y="274320"/>
            <a:ext cx="9144000" cy="914400"/>
          </a:xfrm>
          <a:prstGeom prst="rect">
            <a:avLst/>
          </a:prstGeom>
          <a:noFill/>
          <a:ln/>
        </p:spPr>
        <p:txBody>
          <a:bodyPr wrap="square" rtlCol="0"/>
          <a:lstStyle/>
          <a:p>
            <a:pPr marL="0" indent="0">
              <a:buNone/>
            </a:pPr>
            <a:r>
              <a:rPr lang="en-US" dirty="0"/>
              <a:t>Dynamic Routing Protocols</a:t>
            </a:r>
          </a:p>
        </p:txBody>
      </p:sp>
      <p:sp>
        <p:nvSpPr>
          <p:cNvPr id="5" name="Object4"/>
          <p:cNvSpPr/>
          <p:nvPr/>
        </p:nvSpPr>
        <p:spPr>
          <a:xfrm>
            <a:off x="0" y="914400"/>
            <a:ext cx="4095053" cy="2571750"/>
          </a:xfrm>
          <a:prstGeom prst="rect">
            <a:avLst/>
          </a:prstGeom>
          <a:noFill/>
          <a:ln/>
        </p:spPr>
        <p:txBody>
          <a:bodyPr wrap="square" rtlCol="0" anchor="t"/>
          <a:lstStyle/>
          <a:p>
            <a:pPr marL="285750" indent="-285750">
              <a:lnSpc>
                <a:spcPts val="2000"/>
              </a:lnSpc>
              <a:buFont typeface="Arial" panose="020B0604020202020204" pitchFamily="34" charset="0"/>
              <a:buChar char="•"/>
            </a:pPr>
            <a:r>
              <a:rPr lang="en-US" sz="1600" dirty="0">
                <a:latin typeface="Arial" panose="020B0604020202020204" pitchFamily="34" charset="0"/>
                <a:cs typeface="Arial" panose="020B0604020202020204" pitchFamily="34" charset="0"/>
              </a:rPr>
              <a:t>Dynamic routing protocols perform several activities: including network discovery and maintaining routing tables. </a:t>
            </a:r>
          </a:p>
          <a:p>
            <a:pPr>
              <a:lnSpc>
                <a:spcPts val="2000"/>
              </a:lnSpc>
            </a:pPr>
            <a:endParaRPr lang="en-US" sz="1600" dirty="0">
              <a:latin typeface="Arial" panose="020B0604020202020204" pitchFamily="34" charset="0"/>
              <a:cs typeface="Arial" panose="020B0604020202020204" pitchFamily="34" charset="0"/>
            </a:endParaRPr>
          </a:p>
          <a:p>
            <a:pPr marL="285750" indent="-285750">
              <a:lnSpc>
                <a:spcPts val="2000"/>
              </a:lnSpc>
              <a:buFont typeface="Arial" panose="020B0604020202020204" pitchFamily="34" charset="0"/>
              <a:buChar char="•"/>
            </a:pPr>
            <a:r>
              <a:rPr lang="en-US" sz="1600" dirty="0">
                <a:latin typeface="Arial" panose="020B0604020202020204" pitchFamily="34" charset="0"/>
                <a:cs typeface="Arial" panose="020B0604020202020204" pitchFamily="34" charset="0"/>
              </a:rPr>
              <a:t>Important advantages of dynamic routing protocols are the ability to select a best path, and the ability to automatically discover a new best path when there is a change in the topology.</a:t>
            </a:r>
          </a:p>
          <a:p>
            <a:pPr>
              <a:lnSpc>
                <a:spcPts val="2000"/>
              </a:lnSpc>
            </a:pPr>
            <a:endParaRPr lang="en-US" sz="1600" dirty="0">
              <a:latin typeface="Arial" panose="020B0604020202020204" pitchFamily="34" charset="0"/>
              <a:cs typeface="Arial" panose="020B0604020202020204" pitchFamily="34" charset="0"/>
            </a:endParaRPr>
          </a:p>
          <a:p>
            <a:pPr marL="285750" indent="-285750">
              <a:lnSpc>
                <a:spcPts val="2000"/>
              </a:lnSpc>
              <a:buFont typeface="Arial" panose="020B0604020202020204" pitchFamily="34" charset="0"/>
              <a:buChar char="•"/>
            </a:pPr>
            <a:r>
              <a:rPr lang="en-US" sz="1600" dirty="0">
                <a:latin typeface="Arial" panose="020B0604020202020204" pitchFamily="34" charset="0"/>
                <a:cs typeface="Arial" panose="020B0604020202020204" pitchFamily="34" charset="0"/>
              </a:rPr>
              <a:t>A dynamic routing protocol allows the routers to automatically learn about these networks from other routers.</a:t>
            </a:r>
          </a:p>
        </p:txBody>
      </p:sp>
      <p:pic>
        <p:nvPicPr>
          <p:cNvPr id="4" name="Picture 3">
            <a:extLst>
              <a:ext uri="{FF2B5EF4-FFF2-40B4-BE49-F238E27FC236}">
                <a16:creationId xmlns:a16="http://schemas.microsoft.com/office/drawing/2014/main" id="{3118DD05-22A1-4EFA-AE54-85F2BC593C47}"/>
              </a:ext>
            </a:extLst>
          </p:cNvPr>
          <p:cNvPicPr>
            <a:picLocks noChangeAspect="1"/>
          </p:cNvPicPr>
          <p:nvPr/>
        </p:nvPicPr>
        <p:blipFill>
          <a:blip r:embed="rId3"/>
          <a:stretch>
            <a:fillRect/>
          </a:stretch>
        </p:blipFill>
        <p:spPr>
          <a:xfrm>
            <a:off x="4166483" y="382806"/>
            <a:ext cx="4906087" cy="3045157"/>
          </a:xfrm>
          <a:prstGeom prst="rect">
            <a:avLst/>
          </a:prstGeom>
        </p:spPr>
      </p:pic>
      <p:sp>
        <p:nvSpPr>
          <p:cNvPr id="8" name="TextBox 7">
            <a:extLst>
              <a:ext uri="{FF2B5EF4-FFF2-40B4-BE49-F238E27FC236}">
                <a16:creationId xmlns:a16="http://schemas.microsoft.com/office/drawing/2014/main" id="{79D2CC7B-E004-44DF-B03B-14608A304C10}"/>
              </a:ext>
            </a:extLst>
          </p:cNvPr>
          <p:cNvSpPr txBox="1"/>
          <p:nvPr/>
        </p:nvSpPr>
        <p:spPr>
          <a:xfrm>
            <a:off x="4460814" y="3767376"/>
            <a:ext cx="4611756" cy="861774"/>
          </a:xfrm>
          <a:prstGeom prst="rect">
            <a:avLst/>
          </a:prstGeom>
          <a:noFill/>
        </p:spPr>
        <p:txBody>
          <a:bodyPr wrap="square">
            <a:spAutoFit/>
          </a:bodyPr>
          <a:lstStyle/>
          <a:p>
            <a:pPr>
              <a:lnSpc>
                <a:spcPts val="2000"/>
              </a:lnSpc>
            </a:pPr>
            <a:r>
              <a:rPr lang="en-US" sz="1600" dirty="0">
                <a:latin typeface="Arial" panose="020B0604020202020204" pitchFamily="34" charset="0"/>
                <a:cs typeface="Arial" panose="020B0604020202020204" pitchFamily="34" charset="0"/>
              </a:rPr>
              <a:t>The figure shows routers R1 and R2 using a common routing protocol to share network information.</a:t>
            </a:r>
          </a:p>
        </p:txBody>
      </p:sp>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 xmlns:ma14="http://schemas.microsoft.com/office/mac/drawingml/2011/main" val="0"/>
            </a:ext>
          </a:extLst>
        </p:spPr>
        <p:txBody>
          <a:bodyPr/>
          <a:lstStyle>
            <a:lvl1pPr>
              <a:defRPr sz="600">
                <a:solidFill>
                  <a:srgbClr val="D9D9D9"/>
                </a:solidFill>
              </a:defRPr>
            </a:lvl1pPr>
          </a:lstStyle>
          <a:p>
            <a:fld id="{F7021451-1387-4CA6-816F-3879F97B5CBC}" type="slidenum">
              <a:rPr lang="en-US"/>
              <a:t>27</a:t>
            </a:fld>
            <a:endParaRPr lang="en-US"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name="Slide 24">
    <p:spTree>
      <p:nvGrpSpPr>
        <p:cNvPr id="1" name=""/>
        <p:cNvGrpSpPr/>
        <p:nvPr/>
      </p:nvGrpSpPr>
      <p:grpSpPr>
        <a:xfrm>
          <a:off x="0" y="0"/>
          <a:ext cx="0" cy="0"/>
          <a:chOff x="0" y="0"/>
          <a:chExt cx="0" cy="0"/>
        </a:xfrm>
      </p:grpSpPr>
      <p:sp>
        <p:nvSpPr>
          <p:cNvPr id="2" name="Object1"/>
          <p:cNvSpPr>
            <a:spLocks noGrp="1"/>
          </p:cNvSpPr>
          <p:nvPr>
            <p:ph type="body" idx="101" hasCustomPrompt="1"/>
          </p:nvPr>
        </p:nvSpPr>
        <p:spPr>
          <a:xfrm>
            <a:off x="0" y="0"/>
            <a:ext cx="9144000" cy="274320"/>
          </a:xfrm>
          <a:prstGeom prst="rect">
            <a:avLst/>
          </a:prstGeom>
          <a:noFill/>
          <a:ln/>
        </p:spPr>
        <p:txBody>
          <a:bodyPr wrap="square" rtlCol="0"/>
          <a:lstStyle/>
          <a:p>
            <a:pPr marL="0" indent="0">
              <a:buNone/>
            </a:pPr>
            <a:r>
              <a:rPr lang="en-US" dirty="0"/>
              <a:t>Routing Protocol Authentication</a:t>
            </a:r>
          </a:p>
        </p:txBody>
      </p:sp>
      <p:sp>
        <p:nvSpPr>
          <p:cNvPr id="3" name="Object2"/>
          <p:cNvSpPr>
            <a:spLocks noGrp="1"/>
          </p:cNvSpPr>
          <p:nvPr>
            <p:ph type="body" idx="100" hasCustomPrompt="1"/>
          </p:nvPr>
        </p:nvSpPr>
        <p:spPr>
          <a:xfrm>
            <a:off x="0" y="274320"/>
            <a:ext cx="9144000" cy="914400"/>
          </a:xfrm>
          <a:prstGeom prst="rect">
            <a:avLst/>
          </a:prstGeom>
          <a:noFill/>
          <a:ln/>
        </p:spPr>
        <p:txBody>
          <a:bodyPr wrap="square" rtlCol="0"/>
          <a:lstStyle/>
          <a:p>
            <a:pPr marL="0" indent="0">
              <a:buNone/>
            </a:pPr>
            <a:r>
              <a:rPr lang="en-US" dirty="0"/>
              <a:t>Routing Protocol Spoofing</a:t>
            </a:r>
          </a:p>
        </p:txBody>
      </p:sp>
      <p:sp>
        <p:nvSpPr>
          <p:cNvPr id="5" name="Object4"/>
          <p:cNvSpPr/>
          <p:nvPr/>
        </p:nvSpPr>
        <p:spPr>
          <a:xfrm>
            <a:off x="-1" y="914400"/>
            <a:ext cx="8881607" cy="2571750"/>
          </a:xfrm>
          <a:prstGeom prst="rect">
            <a:avLst/>
          </a:prstGeom>
          <a:noFill/>
          <a:ln/>
        </p:spPr>
        <p:txBody>
          <a:bodyPr wrap="square" rtlCol="0" anchor="t"/>
          <a:lstStyle/>
          <a:p>
            <a:r>
              <a:rPr lang="en-US" dirty="0">
                <a:latin typeface="Arial" panose="020B0604020202020204" pitchFamily="34" charset="0"/>
                <a:cs typeface="Arial" panose="020B0604020202020204" pitchFamily="34" charset="0"/>
              </a:rPr>
              <a:t>Routing systems can be attacked by disrupting peer network routers, or by falsifying or spoofing the information carried within the routing protocols. Spoofing routing information may generally be used to cause systems to misinform (lie to) each other, cause a DoS attack, or cause traffic to follow a path it would not normally follow. </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There are several consequences of routing information being spoofed:</a:t>
            </a:r>
          </a:p>
          <a:p>
            <a:endParaRPr lang="en-US" dirty="0">
              <a:latin typeface="Arial" panose="020B0604020202020204" pitchFamily="34" charset="0"/>
              <a:cs typeface="Arial" panose="020B0604020202020204" pitchFamily="34" charset="0"/>
            </a:endParaRPr>
          </a:p>
          <a:p>
            <a:pPr marL="685800" lvl="1" indent="-228600">
              <a:buFont typeface="Arial" panose="020B0604020202020204" pitchFamily="34" charset="0"/>
              <a:buChar char="•"/>
            </a:pPr>
            <a:r>
              <a:rPr lang="en-US" dirty="0">
                <a:latin typeface="Arial" panose="020B0604020202020204" pitchFamily="34" charset="0"/>
                <a:cs typeface="Arial" panose="020B0604020202020204" pitchFamily="34" charset="0"/>
              </a:rPr>
              <a:t>Redirecting traffic to create routing loops</a:t>
            </a:r>
          </a:p>
          <a:p>
            <a:pPr marL="685800" lvl="1" indent="-228600">
              <a:buFont typeface="Arial" panose="020B0604020202020204" pitchFamily="34" charset="0"/>
              <a:buChar char="•"/>
            </a:pPr>
            <a:r>
              <a:rPr lang="en-US" dirty="0">
                <a:latin typeface="Arial" panose="020B0604020202020204" pitchFamily="34" charset="0"/>
                <a:cs typeface="Arial" panose="020B0604020202020204" pitchFamily="34" charset="0"/>
              </a:rPr>
              <a:t>Redirecting traffic so it can be monitored on an insecure link</a:t>
            </a:r>
          </a:p>
          <a:p>
            <a:pPr marL="685800" lvl="1" indent="-228600">
              <a:buFont typeface="Arial" panose="020B0604020202020204" pitchFamily="34" charset="0"/>
              <a:buChar char="•"/>
            </a:pPr>
            <a:r>
              <a:rPr lang="en-US" dirty="0">
                <a:latin typeface="Arial" panose="020B0604020202020204" pitchFamily="34" charset="0"/>
                <a:cs typeface="Arial" panose="020B0604020202020204" pitchFamily="34" charset="0"/>
              </a:rPr>
              <a:t>Redirecting traffic to discard it</a:t>
            </a:r>
          </a:p>
        </p:txBody>
      </p:sp>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 xmlns:ma14="http://schemas.microsoft.com/office/mac/drawingml/2011/main" val="0"/>
            </a:ext>
          </a:extLst>
        </p:spPr>
        <p:txBody>
          <a:bodyPr/>
          <a:lstStyle>
            <a:lvl1pPr>
              <a:defRPr sz="600">
                <a:solidFill>
                  <a:srgbClr val="D9D9D9"/>
                </a:solidFill>
              </a:defRPr>
            </a:lvl1pPr>
          </a:lstStyle>
          <a:p>
            <a:fld id="{F7021451-1387-4CA6-816F-3879F97B5CBC}" type="slidenum">
              <a:rPr lang="en-US"/>
              <a:t>28</a:t>
            </a:fld>
            <a:endParaRPr lang="en-US"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name="Slide 25">
    <p:spTree>
      <p:nvGrpSpPr>
        <p:cNvPr id="1" name=""/>
        <p:cNvGrpSpPr/>
        <p:nvPr/>
      </p:nvGrpSpPr>
      <p:grpSpPr>
        <a:xfrm>
          <a:off x="0" y="0"/>
          <a:ext cx="0" cy="0"/>
          <a:chOff x="0" y="0"/>
          <a:chExt cx="0" cy="0"/>
        </a:xfrm>
      </p:grpSpPr>
      <p:sp>
        <p:nvSpPr>
          <p:cNvPr id="2" name="Object1"/>
          <p:cNvSpPr>
            <a:spLocks noGrp="1"/>
          </p:cNvSpPr>
          <p:nvPr>
            <p:ph type="body" idx="101" hasCustomPrompt="1"/>
          </p:nvPr>
        </p:nvSpPr>
        <p:spPr>
          <a:xfrm>
            <a:off x="0" y="0"/>
            <a:ext cx="9144000" cy="274320"/>
          </a:xfrm>
          <a:prstGeom prst="rect">
            <a:avLst/>
          </a:prstGeom>
          <a:noFill/>
          <a:ln/>
        </p:spPr>
        <p:txBody>
          <a:bodyPr wrap="square" rtlCol="0"/>
          <a:lstStyle/>
          <a:p>
            <a:pPr marL="0" indent="0">
              <a:buNone/>
            </a:pPr>
            <a:r>
              <a:rPr lang="en-US" dirty="0"/>
              <a:t>Routing Protocol Authentication</a:t>
            </a:r>
          </a:p>
        </p:txBody>
      </p:sp>
      <p:sp>
        <p:nvSpPr>
          <p:cNvPr id="3" name="Object2"/>
          <p:cNvSpPr>
            <a:spLocks noGrp="1"/>
          </p:cNvSpPr>
          <p:nvPr>
            <p:ph type="body" idx="100" hasCustomPrompt="1"/>
          </p:nvPr>
        </p:nvSpPr>
        <p:spPr>
          <a:xfrm>
            <a:off x="0" y="274320"/>
            <a:ext cx="9144000" cy="914400"/>
          </a:xfrm>
          <a:prstGeom prst="rect">
            <a:avLst/>
          </a:prstGeom>
          <a:noFill/>
          <a:ln/>
        </p:spPr>
        <p:txBody>
          <a:bodyPr wrap="square" rtlCol="0"/>
          <a:lstStyle/>
          <a:p>
            <a:pPr marL="0" indent="0">
              <a:buNone/>
            </a:pPr>
            <a:r>
              <a:rPr lang="en-US" dirty="0"/>
              <a:t>OSPF MD5 Routing Protocol Authentication</a:t>
            </a:r>
          </a:p>
        </p:txBody>
      </p:sp>
      <p:sp>
        <p:nvSpPr>
          <p:cNvPr id="5" name="Object4"/>
          <p:cNvSpPr/>
          <p:nvPr/>
        </p:nvSpPr>
        <p:spPr>
          <a:xfrm>
            <a:off x="0" y="914400"/>
            <a:ext cx="8754386" cy="2571750"/>
          </a:xfrm>
          <a:prstGeom prst="rect">
            <a:avLst/>
          </a:prstGeom>
          <a:noFill/>
          <a:ln/>
        </p:spPr>
        <p:txBody>
          <a:bodyPr wrap="square" rtlCol="0" anchor="t"/>
          <a:lstStyle/>
          <a:p>
            <a:r>
              <a:rPr lang="en-US" dirty="0">
                <a:latin typeface="Arial" panose="020B0604020202020204" pitchFamily="34" charset="0"/>
                <a:cs typeface="Arial" panose="020B0604020202020204" pitchFamily="34" charset="0"/>
              </a:rPr>
              <a:t>Enable OSPF MD5 authentication globally:</a:t>
            </a:r>
          </a:p>
          <a:p>
            <a:endParaRPr lang="en-US"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b="1" dirty="0">
                <a:latin typeface="Arial" panose="020B0604020202020204" pitchFamily="34" charset="0"/>
                <a:cs typeface="Arial" panose="020B0604020202020204" pitchFamily="34" charset="0"/>
              </a:rPr>
              <a:t>ip ospf message-digest-key</a:t>
            </a:r>
            <a:r>
              <a:rPr lang="en-US" dirty="0">
                <a:latin typeface="Arial" panose="020B0604020202020204" pitchFamily="34" charset="0"/>
                <a:cs typeface="Arial" panose="020B0604020202020204" pitchFamily="34" charset="0"/>
              </a:rPr>
              <a:t> </a:t>
            </a:r>
            <a:r>
              <a:rPr lang="en-US" i="1" dirty="0">
                <a:latin typeface="Arial" panose="020B0604020202020204" pitchFamily="34" charset="0"/>
                <a:cs typeface="Arial" panose="020B0604020202020204" pitchFamily="34" charset="0"/>
              </a:rPr>
              <a:t>key</a:t>
            </a:r>
            <a:r>
              <a:rPr lang="en-US" dirty="0">
                <a:latin typeface="Arial" panose="020B0604020202020204" pitchFamily="34" charset="0"/>
                <a:cs typeface="Arial" panose="020B0604020202020204" pitchFamily="34" charset="0"/>
              </a:rPr>
              <a:t> </a:t>
            </a:r>
            <a:r>
              <a:rPr lang="en-US" b="1" dirty="0">
                <a:latin typeface="Arial" panose="020B0604020202020204" pitchFamily="34" charset="0"/>
                <a:cs typeface="Arial" panose="020B0604020202020204" pitchFamily="34" charset="0"/>
              </a:rPr>
              <a:t>md5</a:t>
            </a:r>
            <a:r>
              <a:rPr lang="en-US" dirty="0">
                <a:latin typeface="Arial" panose="020B0604020202020204" pitchFamily="34" charset="0"/>
                <a:cs typeface="Arial" panose="020B0604020202020204" pitchFamily="34" charset="0"/>
              </a:rPr>
              <a:t> </a:t>
            </a:r>
            <a:r>
              <a:rPr lang="en-US" i="1" dirty="0">
                <a:latin typeface="Arial" panose="020B0604020202020204" pitchFamily="34" charset="0"/>
                <a:cs typeface="Arial" panose="020B0604020202020204" pitchFamily="34" charset="0"/>
              </a:rPr>
              <a:t>password</a:t>
            </a:r>
            <a:r>
              <a:rPr lang="en-US" dirty="0">
                <a:latin typeface="Arial" panose="020B0604020202020204" pitchFamily="34" charset="0"/>
                <a:cs typeface="Arial" panose="020B0604020202020204" pitchFamily="34" charset="0"/>
              </a:rPr>
              <a:t> interface configuration command.</a:t>
            </a:r>
          </a:p>
          <a:p>
            <a:pPr marL="285750" indent="-285750">
              <a:buFont typeface="Arial" panose="020B0604020202020204" pitchFamily="34" charset="0"/>
              <a:buChar char="•"/>
            </a:pPr>
            <a:r>
              <a:rPr lang="en-US" b="1" dirty="0">
                <a:latin typeface="Arial" panose="020B0604020202020204" pitchFamily="34" charset="0"/>
                <a:cs typeface="Arial" panose="020B0604020202020204" pitchFamily="34" charset="0"/>
              </a:rPr>
              <a:t>area</a:t>
            </a:r>
            <a:r>
              <a:rPr lang="en-US" dirty="0">
                <a:latin typeface="Arial" panose="020B0604020202020204" pitchFamily="34" charset="0"/>
                <a:cs typeface="Arial" panose="020B0604020202020204" pitchFamily="34" charset="0"/>
              </a:rPr>
              <a:t> </a:t>
            </a:r>
            <a:r>
              <a:rPr lang="en-US" i="1" dirty="0">
                <a:latin typeface="Arial" panose="020B0604020202020204" pitchFamily="34" charset="0"/>
                <a:cs typeface="Arial" panose="020B0604020202020204" pitchFamily="34" charset="0"/>
              </a:rPr>
              <a:t>area-id</a:t>
            </a:r>
            <a:r>
              <a:rPr lang="en-US" dirty="0">
                <a:latin typeface="Arial" panose="020B0604020202020204" pitchFamily="34" charset="0"/>
                <a:cs typeface="Arial" panose="020B0604020202020204" pitchFamily="34" charset="0"/>
              </a:rPr>
              <a:t> </a:t>
            </a:r>
            <a:r>
              <a:rPr lang="en-US" b="1" dirty="0">
                <a:latin typeface="Arial" panose="020B0604020202020204" pitchFamily="34" charset="0"/>
                <a:cs typeface="Arial" panose="020B0604020202020204" pitchFamily="34" charset="0"/>
              </a:rPr>
              <a:t>authentication message-digest</a:t>
            </a:r>
            <a:r>
              <a:rPr lang="en-US" dirty="0">
                <a:latin typeface="Arial" panose="020B0604020202020204" pitchFamily="34" charset="0"/>
                <a:cs typeface="Arial" panose="020B0604020202020204" pitchFamily="34" charset="0"/>
              </a:rPr>
              <a:t> router configuration command.</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This method forces authentication on all OSPF enabled interfaces. If an interface is not configured with th</a:t>
            </a:r>
            <a:r>
              <a:rPr lang="en-US" b="1" dirty="0">
                <a:latin typeface="Arial" panose="020B0604020202020204" pitchFamily="34" charset="0"/>
                <a:cs typeface="Arial" panose="020B0604020202020204" pitchFamily="34" charset="0"/>
              </a:rPr>
              <a:t>e ip ospf message-digest-key</a:t>
            </a:r>
            <a:r>
              <a:rPr lang="en-US" dirty="0">
                <a:latin typeface="Arial" panose="020B0604020202020204" pitchFamily="34" charset="0"/>
                <a:cs typeface="Arial" panose="020B0604020202020204" pitchFamily="34" charset="0"/>
              </a:rPr>
              <a:t> command, it will not be able to form adjacencies with other OSPF neighbors.</a:t>
            </a:r>
          </a:p>
          <a:p>
            <a:pPr>
              <a:buFont typeface="Arial" panose="020B0604020202020204" pitchFamily="34" charset="0"/>
              <a:buChar char="•"/>
            </a:pPr>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Enable MD5 authentication on a per interface basis:</a:t>
            </a:r>
          </a:p>
          <a:p>
            <a:endParaRPr lang="en-US"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b="1" dirty="0">
                <a:latin typeface="Arial" panose="020B0604020202020204" pitchFamily="34" charset="0"/>
                <a:cs typeface="Arial" panose="020B0604020202020204" pitchFamily="34" charset="0"/>
              </a:rPr>
              <a:t>ip ospf message-digest-key</a:t>
            </a:r>
            <a:r>
              <a:rPr lang="en-US" dirty="0">
                <a:latin typeface="Arial" panose="020B0604020202020204" pitchFamily="34" charset="0"/>
                <a:cs typeface="Arial" panose="020B0604020202020204" pitchFamily="34" charset="0"/>
              </a:rPr>
              <a:t> </a:t>
            </a:r>
            <a:r>
              <a:rPr lang="en-US" i="1" dirty="0">
                <a:latin typeface="Arial" panose="020B0604020202020204" pitchFamily="34" charset="0"/>
                <a:cs typeface="Arial" panose="020B0604020202020204" pitchFamily="34" charset="0"/>
              </a:rPr>
              <a:t>key</a:t>
            </a:r>
            <a:r>
              <a:rPr lang="en-US" dirty="0">
                <a:latin typeface="Arial" panose="020B0604020202020204" pitchFamily="34" charset="0"/>
                <a:cs typeface="Arial" panose="020B0604020202020204" pitchFamily="34" charset="0"/>
              </a:rPr>
              <a:t> </a:t>
            </a:r>
            <a:r>
              <a:rPr lang="en-US" b="1" dirty="0">
                <a:latin typeface="Arial" panose="020B0604020202020204" pitchFamily="34" charset="0"/>
                <a:cs typeface="Arial" panose="020B0604020202020204" pitchFamily="34" charset="0"/>
              </a:rPr>
              <a:t>md5</a:t>
            </a:r>
            <a:r>
              <a:rPr lang="en-US" dirty="0">
                <a:latin typeface="Arial" panose="020B0604020202020204" pitchFamily="34" charset="0"/>
                <a:cs typeface="Arial" panose="020B0604020202020204" pitchFamily="34" charset="0"/>
              </a:rPr>
              <a:t> </a:t>
            </a:r>
            <a:r>
              <a:rPr lang="en-US" i="1" dirty="0">
                <a:latin typeface="Arial" panose="020B0604020202020204" pitchFamily="34" charset="0"/>
                <a:cs typeface="Arial" panose="020B0604020202020204" pitchFamily="34" charset="0"/>
              </a:rPr>
              <a:t>password</a:t>
            </a:r>
            <a:r>
              <a:rPr lang="en-US" dirty="0">
                <a:latin typeface="Arial" panose="020B0604020202020204" pitchFamily="34" charset="0"/>
                <a:cs typeface="Arial" panose="020B0604020202020204" pitchFamily="34" charset="0"/>
              </a:rPr>
              <a:t> interface configuration command.</a:t>
            </a:r>
          </a:p>
          <a:p>
            <a:pPr marL="285750" indent="-285750">
              <a:buFont typeface="Arial" panose="020B0604020202020204" pitchFamily="34" charset="0"/>
              <a:buChar char="•"/>
            </a:pPr>
            <a:r>
              <a:rPr lang="en-US" b="1" dirty="0">
                <a:latin typeface="Arial" panose="020B0604020202020204" pitchFamily="34" charset="0"/>
                <a:cs typeface="Arial" panose="020B0604020202020204" pitchFamily="34" charset="0"/>
              </a:rPr>
              <a:t>ip ospf authentication message-digest</a:t>
            </a:r>
            <a:r>
              <a:rPr lang="en-US" dirty="0">
                <a:latin typeface="Arial" panose="020B0604020202020204" pitchFamily="34" charset="0"/>
                <a:cs typeface="Arial" panose="020B0604020202020204" pitchFamily="34" charset="0"/>
              </a:rPr>
              <a:t> interface configuration command.</a:t>
            </a:r>
          </a:p>
        </p:txBody>
      </p:sp>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 xmlns:ma14="http://schemas.microsoft.com/office/mac/drawingml/2011/main" val="0"/>
            </a:ext>
          </a:extLst>
        </p:spPr>
        <p:txBody>
          <a:bodyPr/>
          <a:lstStyle>
            <a:lvl1pPr>
              <a:defRPr sz="600">
                <a:solidFill>
                  <a:srgbClr val="D9D9D9"/>
                </a:solidFill>
              </a:defRPr>
            </a:lvl1pPr>
          </a:lstStyle>
          <a:p>
            <a:fld id="{F7021451-1387-4CA6-816F-3879F97B5CBC}" type="slidenum">
              <a:rPr lang="en-US"/>
              <a:t>29</a:t>
            </a:fld>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Object1"/>
          <p:cNvSpPr>
            <a:spLocks noGrp="1"/>
          </p:cNvSpPr>
          <p:nvPr>
            <p:ph type="body" idx="100" hasCustomPrompt="1"/>
          </p:nvPr>
        </p:nvSpPr>
        <p:spPr>
          <a:xfrm>
            <a:off x="457200" y="2057400"/>
            <a:ext cx="8229600" cy="914400"/>
          </a:xfrm>
          <a:prstGeom prst="rect">
            <a:avLst/>
          </a:prstGeom>
          <a:noFill/>
          <a:ln/>
        </p:spPr>
        <p:txBody>
          <a:bodyPr wrap="square" rtlCol="0"/>
          <a:lstStyle/>
          <a:p>
            <a:pPr marL="0" indent="0">
              <a:buNone/>
            </a:pPr>
            <a:r>
              <a:rPr lang="en-US" dirty="0"/>
              <a:t>6.1 Secure Cisco IOS Image and Configuration Files</a:t>
            </a:r>
          </a:p>
        </p:txBody>
      </p:sp>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 xmlns:ma14="http://schemas.microsoft.com/office/mac/drawingml/2011/main" val="0"/>
            </a:ext>
          </a:extLst>
        </p:spPr>
        <p:txBody>
          <a:bodyPr/>
          <a:lstStyle>
            <a:lvl1pPr>
              <a:defRPr sz="600">
                <a:solidFill>
                  <a:srgbClr val="D9D9D9"/>
                </a:solidFill>
              </a:defRPr>
            </a:lvl1pPr>
          </a:lstStyle>
          <a:p>
            <a:fld id="{F7021451-1387-4CA6-816F-3879F97B5CBC}" type="slidenum">
              <a:rPr lang="en-US"/>
              <a:t>3</a:t>
            </a:fld>
            <a:endParaRPr lang="en-US"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1"/>
          <p:cNvSpPr>
            <a:spLocks noGrp="1"/>
          </p:cNvSpPr>
          <p:nvPr>
            <p:ph type="body" idx="101" hasCustomPrompt="1"/>
          </p:nvPr>
        </p:nvSpPr>
        <p:spPr>
          <a:xfrm>
            <a:off x="0" y="0"/>
            <a:ext cx="9144000" cy="274320"/>
          </a:xfrm>
          <a:prstGeom prst="rect">
            <a:avLst/>
          </a:prstGeom>
          <a:noFill/>
          <a:ln/>
        </p:spPr>
        <p:txBody>
          <a:bodyPr wrap="square" rtlCol="0"/>
          <a:lstStyle/>
          <a:p>
            <a:pPr marL="0" indent="0">
              <a:buNone/>
            </a:pPr>
            <a:r>
              <a:rPr lang="en-US" dirty="0"/>
              <a:t>Routing Protocol Authentication</a:t>
            </a:r>
          </a:p>
        </p:txBody>
      </p:sp>
      <p:sp>
        <p:nvSpPr>
          <p:cNvPr id="3" name="Object2"/>
          <p:cNvSpPr>
            <a:spLocks noGrp="1"/>
          </p:cNvSpPr>
          <p:nvPr>
            <p:ph type="body" idx="100" hasCustomPrompt="1"/>
          </p:nvPr>
        </p:nvSpPr>
        <p:spPr>
          <a:xfrm>
            <a:off x="0" y="274320"/>
            <a:ext cx="9144000" cy="914400"/>
          </a:xfrm>
          <a:prstGeom prst="rect">
            <a:avLst/>
          </a:prstGeom>
          <a:noFill/>
          <a:ln/>
        </p:spPr>
        <p:txBody>
          <a:bodyPr wrap="square" rtlCol="0"/>
          <a:lstStyle/>
          <a:p>
            <a:pPr marL="0" indent="0">
              <a:buNone/>
            </a:pPr>
            <a:r>
              <a:rPr lang="en-US" dirty="0"/>
              <a:t>OSPF MD5 Routing Protocol Authentication (Cont.)</a:t>
            </a:r>
          </a:p>
        </p:txBody>
      </p:sp>
      <p:pic>
        <p:nvPicPr>
          <p:cNvPr id="6" name="Picture 5">
            <a:extLst>
              <a:ext uri="{FF2B5EF4-FFF2-40B4-BE49-F238E27FC236}">
                <a16:creationId xmlns:a16="http://schemas.microsoft.com/office/drawing/2014/main" id="{80D2A496-8441-4AA8-B53C-42972CCC2592}"/>
              </a:ext>
            </a:extLst>
          </p:cNvPr>
          <p:cNvPicPr>
            <a:picLocks noChangeAspect="1"/>
          </p:cNvPicPr>
          <p:nvPr/>
        </p:nvPicPr>
        <p:blipFill>
          <a:blip r:embed="rId3"/>
          <a:stretch>
            <a:fillRect/>
          </a:stretch>
        </p:blipFill>
        <p:spPr>
          <a:xfrm>
            <a:off x="1114247" y="895882"/>
            <a:ext cx="6915505" cy="4026107"/>
          </a:xfrm>
          <a:prstGeom prst="rect">
            <a:avLst/>
          </a:prstGeom>
        </p:spPr>
      </p:pic>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ma14="http://schemas.microsoft.com/office/mac/drawingml/2011/main" xmlns="" val="0"/>
            </a:ext>
          </a:extLst>
        </p:spPr>
        <p:txBody>
          <a:bodyPr/>
          <a:lstStyle>
            <a:lvl1pPr>
              <a:defRPr sz="600">
                <a:solidFill>
                  <a:srgbClr val="D9D9D9"/>
                </a:solidFill>
              </a:defRPr>
            </a:lvl1pPr>
          </a:lstStyle>
          <a:p>
            <a:fld id="{F7021451-1387-4CA6-816F-3879F97B5CBC}" type="slidenum">
              <a:rPr lang="en-US"/>
              <a:t>30</a:t>
            </a:fld>
            <a:endParaRPr lang="en-US" dirty="0"/>
          </a:p>
        </p:txBody>
      </p:sp>
    </p:spTree>
    <p:extLst>
      <p:ext uri="{BB962C8B-B14F-4D97-AF65-F5344CB8AC3E}">
        <p14:creationId xmlns:p14="http://schemas.microsoft.com/office/powerpoint/2010/main" val="12760038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name="Slide 26">
    <p:spTree>
      <p:nvGrpSpPr>
        <p:cNvPr id="1" name=""/>
        <p:cNvGrpSpPr/>
        <p:nvPr/>
      </p:nvGrpSpPr>
      <p:grpSpPr>
        <a:xfrm>
          <a:off x="0" y="0"/>
          <a:ext cx="0" cy="0"/>
          <a:chOff x="0" y="0"/>
          <a:chExt cx="0" cy="0"/>
        </a:xfrm>
      </p:grpSpPr>
      <p:sp>
        <p:nvSpPr>
          <p:cNvPr id="2" name="Object1"/>
          <p:cNvSpPr>
            <a:spLocks noGrp="1"/>
          </p:cNvSpPr>
          <p:nvPr>
            <p:ph type="body" idx="101" hasCustomPrompt="1"/>
          </p:nvPr>
        </p:nvSpPr>
        <p:spPr>
          <a:xfrm>
            <a:off x="0" y="0"/>
            <a:ext cx="9144000" cy="274320"/>
          </a:xfrm>
          <a:prstGeom prst="rect">
            <a:avLst/>
          </a:prstGeom>
          <a:noFill/>
          <a:ln/>
        </p:spPr>
        <p:txBody>
          <a:bodyPr wrap="square" rtlCol="0"/>
          <a:lstStyle/>
          <a:p>
            <a:pPr marL="0" indent="0">
              <a:buNone/>
            </a:pPr>
            <a:r>
              <a:rPr lang="en-US" dirty="0"/>
              <a:t>Routing Protocol Authentication</a:t>
            </a:r>
          </a:p>
        </p:txBody>
      </p:sp>
      <p:sp>
        <p:nvSpPr>
          <p:cNvPr id="3" name="Object2"/>
          <p:cNvSpPr>
            <a:spLocks noGrp="1"/>
          </p:cNvSpPr>
          <p:nvPr>
            <p:ph type="body" idx="100" hasCustomPrompt="1"/>
          </p:nvPr>
        </p:nvSpPr>
        <p:spPr>
          <a:xfrm>
            <a:off x="0" y="274320"/>
            <a:ext cx="9144000" cy="914400"/>
          </a:xfrm>
          <a:prstGeom prst="rect">
            <a:avLst/>
          </a:prstGeom>
          <a:noFill/>
          <a:ln/>
        </p:spPr>
        <p:txBody>
          <a:bodyPr wrap="square" rtlCol="0"/>
          <a:lstStyle/>
          <a:p>
            <a:pPr marL="0" indent="0">
              <a:buNone/>
            </a:pPr>
            <a:r>
              <a:rPr lang="en-US" dirty="0"/>
              <a:t>OSPF SHA Routing Protocol Authentication </a:t>
            </a:r>
          </a:p>
        </p:txBody>
      </p:sp>
      <p:sp>
        <p:nvSpPr>
          <p:cNvPr id="5" name="Object4"/>
          <p:cNvSpPr/>
          <p:nvPr/>
        </p:nvSpPr>
        <p:spPr>
          <a:xfrm>
            <a:off x="0" y="914400"/>
            <a:ext cx="9056536" cy="779228"/>
          </a:xfrm>
          <a:prstGeom prst="rect">
            <a:avLst/>
          </a:prstGeom>
          <a:noFill/>
          <a:ln/>
        </p:spPr>
        <p:txBody>
          <a:bodyPr wrap="square" rtlCol="0" anchor="t"/>
          <a:lstStyle/>
          <a:p>
            <a:pPr>
              <a:lnSpc>
                <a:spcPts val="2000"/>
              </a:lnSpc>
            </a:pPr>
            <a:r>
              <a:rPr lang="en-US" sz="1600" dirty="0">
                <a:latin typeface="Arial" panose="020B0604020202020204" pitchFamily="34" charset="0"/>
                <a:cs typeface="Arial" panose="020B0604020202020204" pitchFamily="34" charset="0"/>
              </a:rPr>
              <a:t>MD5 is now considered vulnerable to attacks and should only be used when stronger authentication is not available. Administrators should use SHA authentication as long as all of the router operating systems support OSPF SHA authentication.</a:t>
            </a:r>
          </a:p>
          <a:p>
            <a:pPr>
              <a:lnSpc>
                <a:spcPts val="2000"/>
              </a:lnSpc>
            </a:pPr>
            <a:endParaRPr lang="en-US" sz="1400" dirty="0"/>
          </a:p>
          <a:p>
            <a:pPr>
              <a:lnSpc>
                <a:spcPts val="2000"/>
              </a:lnSpc>
            </a:pPr>
            <a:endParaRPr lang="en-US" sz="1400" dirty="0"/>
          </a:p>
        </p:txBody>
      </p:sp>
      <p:sp>
        <p:nvSpPr>
          <p:cNvPr id="7" name="TextBox 6">
            <a:extLst>
              <a:ext uri="{FF2B5EF4-FFF2-40B4-BE49-F238E27FC236}">
                <a16:creationId xmlns:a16="http://schemas.microsoft.com/office/drawing/2014/main" id="{4BDEBFD1-75E8-4AE5-8CB2-A4ADF786325B}"/>
              </a:ext>
            </a:extLst>
          </p:cNvPr>
          <p:cNvSpPr txBox="1"/>
          <p:nvPr/>
        </p:nvSpPr>
        <p:spPr>
          <a:xfrm>
            <a:off x="-2" y="1828800"/>
            <a:ext cx="8857753" cy="1323439"/>
          </a:xfrm>
          <a:prstGeom prst="rect">
            <a:avLst/>
          </a:prstGeom>
          <a:noFill/>
        </p:spPr>
        <p:txBody>
          <a:bodyPr wrap="square">
            <a:spAutoFit/>
          </a:bodyPr>
          <a:lstStyle/>
          <a:p>
            <a:r>
              <a:rPr lang="en-US" sz="1600" b="1" dirty="0">
                <a:latin typeface="Arial" panose="020B0604020202020204" pitchFamily="34" charset="0"/>
                <a:cs typeface="Arial" panose="020B0604020202020204" pitchFamily="34" charset="0"/>
              </a:rPr>
              <a:t>Step 1.</a:t>
            </a:r>
            <a:r>
              <a:rPr lang="en-US" sz="1600" dirty="0">
                <a:latin typeface="Arial" panose="020B0604020202020204" pitchFamily="34" charset="0"/>
                <a:cs typeface="Arial" panose="020B0604020202020204" pitchFamily="34" charset="0"/>
              </a:rPr>
              <a:t> Specify an authentication key chain in global configuration mode:</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Configure a key chain name with the </a:t>
            </a:r>
            <a:r>
              <a:rPr lang="en-US" sz="1600" b="1" dirty="0">
                <a:latin typeface="Arial" panose="020B0604020202020204" pitchFamily="34" charset="0"/>
                <a:cs typeface="Arial" panose="020B0604020202020204" pitchFamily="34" charset="0"/>
              </a:rPr>
              <a:t>key chain</a:t>
            </a:r>
            <a:r>
              <a:rPr lang="en-US" sz="1600" dirty="0">
                <a:latin typeface="Arial" panose="020B0604020202020204" pitchFamily="34" charset="0"/>
                <a:cs typeface="Arial" panose="020B0604020202020204" pitchFamily="34" charset="0"/>
              </a:rPr>
              <a:t> command.</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Assign the key chain a number and a password with the </a:t>
            </a:r>
            <a:r>
              <a:rPr lang="en-US" sz="1600" b="1" dirty="0">
                <a:latin typeface="Arial" panose="020B0604020202020204" pitchFamily="34" charset="0"/>
                <a:cs typeface="Arial" panose="020B0604020202020204" pitchFamily="34" charset="0"/>
              </a:rPr>
              <a:t>key</a:t>
            </a:r>
            <a:r>
              <a:rPr lang="en-US" sz="1600" dirty="0">
                <a:latin typeface="Arial" panose="020B0604020202020204" pitchFamily="34" charset="0"/>
                <a:cs typeface="Arial" panose="020B0604020202020204" pitchFamily="34" charset="0"/>
              </a:rPr>
              <a:t> and </a:t>
            </a:r>
            <a:r>
              <a:rPr lang="en-US" sz="1600" b="1" dirty="0">
                <a:latin typeface="Arial" panose="020B0604020202020204" pitchFamily="34" charset="0"/>
                <a:cs typeface="Arial" panose="020B0604020202020204" pitchFamily="34" charset="0"/>
              </a:rPr>
              <a:t>key-string</a:t>
            </a:r>
            <a:r>
              <a:rPr lang="en-US" sz="1600" dirty="0">
                <a:latin typeface="Arial" panose="020B0604020202020204" pitchFamily="34" charset="0"/>
                <a:cs typeface="Arial" panose="020B0604020202020204" pitchFamily="34" charset="0"/>
              </a:rPr>
              <a:t> commands.</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Specify SHA authentication with the </a:t>
            </a:r>
            <a:r>
              <a:rPr lang="en-US" sz="1600" b="1" dirty="0">
                <a:latin typeface="Arial" panose="020B0604020202020204" pitchFamily="34" charset="0"/>
                <a:cs typeface="Arial" panose="020B0604020202020204" pitchFamily="34" charset="0"/>
              </a:rPr>
              <a:t>cryptographic-algorithm</a:t>
            </a:r>
            <a:r>
              <a:rPr lang="en-US" sz="1600" dirty="0">
                <a:latin typeface="Arial" panose="020B0604020202020204" pitchFamily="34" charset="0"/>
                <a:cs typeface="Arial" panose="020B0604020202020204" pitchFamily="34" charset="0"/>
              </a:rPr>
              <a:t> command.</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(Optional) Specify when this key will expire with the </a:t>
            </a:r>
            <a:r>
              <a:rPr lang="en-US" sz="1600" b="1" dirty="0">
                <a:latin typeface="Arial" panose="020B0604020202020204" pitchFamily="34" charset="0"/>
                <a:cs typeface="Arial" panose="020B0604020202020204" pitchFamily="34" charset="0"/>
              </a:rPr>
              <a:t>send-lifetime</a:t>
            </a:r>
            <a:r>
              <a:rPr lang="en-US" sz="1600" dirty="0">
                <a:latin typeface="Arial" panose="020B0604020202020204" pitchFamily="34" charset="0"/>
                <a:cs typeface="Arial" panose="020B0604020202020204" pitchFamily="34" charset="0"/>
              </a:rPr>
              <a:t> command.</a:t>
            </a:r>
          </a:p>
        </p:txBody>
      </p:sp>
      <p:pic>
        <p:nvPicPr>
          <p:cNvPr id="8" name="Picture 7">
            <a:extLst>
              <a:ext uri="{FF2B5EF4-FFF2-40B4-BE49-F238E27FC236}">
                <a16:creationId xmlns:a16="http://schemas.microsoft.com/office/drawing/2014/main" id="{387AFB4D-60E9-432C-A1AF-0AF9CB1CC0F1}"/>
              </a:ext>
            </a:extLst>
          </p:cNvPr>
          <p:cNvPicPr>
            <a:picLocks noChangeAspect="1"/>
          </p:cNvPicPr>
          <p:nvPr/>
        </p:nvPicPr>
        <p:blipFill>
          <a:blip r:embed="rId3"/>
          <a:stretch>
            <a:fillRect/>
          </a:stretch>
        </p:blipFill>
        <p:spPr>
          <a:xfrm>
            <a:off x="310943" y="3213883"/>
            <a:ext cx="8045863" cy="1289116"/>
          </a:xfrm>
          <a:prstGeom prst="rect">
            <a:avLst/>
          </a:prstGeom>
        </p:spPr>
      </p:pic>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 xmlns:ma14="http://schemas.microsoft.com/office/mac/drawingml/2011/main" val="0"/>
            </a:ext>
          </a:extLst>
        </p:spPr>
        <p:txBody>
          <a:bodyPr/>
          <a:lstStyle>
            <a:lvl1pPr>
              <a:defRPr sz="600">
                <a:solidFill>
                  <a:srgbClr val="D9D9D9"/>
                </a:solidFill>
              </a:defRPr>
            </a:lvl1pPr>
          </a:lstStyle>
          <a:p>
            <a:fld id="{F7021451-1387-4CA6-816F-3879F97B5CBC}" type="slidenum">
              <a:rPr lang="en-US"/>
              <a:t>31</a:t>
            </a:fld>
            <a:endParaRPr lang="en-US"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1"/>
          <p:cNvSpPr>
            <a:spLocks noGrp="1"/>
          </p:cNvSpPr>
          <p:nvPr>
            <p:ph type="body" idx="101" hasCustomPrompt="1"/>
          </p:nvPr>
        </p:nvSpPr>
        <p:spPr>
          <a:xfrm>
            <a:off x="0" y="0"/>
            <a:ext cx="9144000" cy="274320"/>
          </a:xfrm>
          <a:prstGeom prst="rect">
            <a:avLst/>
          </a:prstGeom>
          <a:noFill/>
          <a:ln/>
        </p:spPr>
        <p:txBody>
          <a:bodyPr wrap="square" rtlCol="0"/>
          <a:lstStyle/>
          <a:p>
            <a:pPr marL="0" indent="0">
              <a:buNone/>
            </a:pPr>
            <a:r>
              <a:rPr lang="en-US" dirty="0"/>
              <a:t>Routing Protocol Authentication</a:t>
            </a:r>
          </a:p>
        </p:txBody>
      </p:sp>
      <p:sp>
        <p:nvSpPr>
          <p:cNvPr id="3" name="Object2"/>
          <p:cNvSpPr>
            <a:spLocks noGrp="1"/>
          </p:cNvSpPr>
          <p:nvPr>
            <p:ph type="body" idx="100" hasCustomPrompt="1"/>
          </p:nvPr>
        </p:nvSpPr>
        <p:spPr>
          <a:xfrm>
            <a:off x="0" y="274320"/>
            <a:ext cx="9144000" cy="914400"/>
          </a:xfrm>
          <a:prstGeom prst="rect">
            <a:avLst/>
          </a:prstGeom>
          <a:noFill/>
          <a:ln/>
        </p:spPr>
        <p:txBody>
          <a:bodyPr wrap="square" rtlCol="0"/>
          <a:lstStyle/>
          <a:p>
            <a:pPr marL="0" indent="0">
              <a:buNone/>
            </a:pPr>
            <a:r>
              <a:rPr lang="en-US" dirty="0"/>
              <a:t>OSPF SHA Routing Protocol Authentication (Cont.)</a:t>
            </a:r>
          </a:p>
        </p:txBody>
      </p:sp>
      <p:sp>
        <p:nvSpPr>
          <p:cNvPr id="5" name="Object4"/>
          <p:cNvSpPr/>
          <p:nvPr/>
        </p:nvSpPr>
        <p:spPr>
          <a:xfrm>
            <a:off x="0" y="914400"/>
            <a:ext cx="8229600" cy="2571750"/>
          </a:xfrm>
          <a:prstGeom prst="rect">
            <a:avLst/>
          </a:prstGeom>
          <a:noFill/>
          <a:ln/>
        </p:spPr>
        <p:txBody>
          <a:bodyPr wrap="square" rtlCol="0" anchor="t"/>
          <a:lstStyle/>
          <a:p>
            <a:pPr>
              <a:lnSpc>
                <a:spcPts val="2000"/>
              </a:lnSpc>
            </a:pPr>
            <a:endParaRPr lang="en-US" sz="1400" dirty="0"/>
          </a:p>
          <a:p>
            <a:pPr>
              <a:lnSpc>
                <a:spcPts val="2000"/>
              </a:lnSpc>
            </a:pPr>
            <a:endParaRPr lang="en-US" sz="1400" dirty="0"/>
          </a:p>
        </p:txBody>
      </p:sp>
      <p:sp>
        <p:nvSpPr>
          <p:cNvPr id="7" name="TextBox 6">
            <a:extLst>
              <a:ext uri="{FF2B5EF4-FFF2-40B4-BE49-F238E27FC236}">
                <a16:creationId xmlns:a16="http://schemas.microsoft.com/office/drawing/2014/main" id="{4BDEBFD1-75E8-4AE5-8CB2-A4ADF786325B}"/>
              </a:ext>
            </a:extLst>
          </p:cNvPr>
          <p:cNvSpPr txBox="1"/>
          <p:nvPr/>
        </p:nvSpPr>
        <p:spPr>
          <a:xfrm>
            <a:off x="55659" y="929371"/>
            <a:ext cx="6599582" cy="646331"/>
          </a:xfrm>
          <a:prstGeom prst="rect">
            <a:avLst/>
          </a:prstGeom>
          <a:noFill/>
        </p:spPr>
        <p:txBody>
          <a:bodyPr wrap="square">
            <a:spAutoFit/>
          </a:bodyPr>
          <a:lstStyle/>
          <a:p>
            <a:r>
              <a:rPr lang="en-US" b="1" dirty="0">
                <a:latin typeface="Arial" panose="020B0604020202020204" pitchFamily="34" charset="0"/>
                <a:cs typeface="Arial" panose="020B0604020202020204" pitchFamily="34" charset="0"/>
              </a:rPr>
              <a:t>Step 2.</a:t>
            </a:r>
            <a:r>
              <a:rPr lang="en-US" dirty="0">
                <a:latin typeface="Arial" panose="020B0604020202020204" pitchFamily="34" charset="0"/>
                <a:cs typeface="Arial" panose="020B0604020202020204" pitchFamily="34" charset="0"/>
              </a:rPr>
              <a:t> Assign the authentication key to the desired interfaces with the </a:t>
            </a:r>
            <a:r>
              <a:rPr lang="en-US" b="1" dirty="0">
                <a:latin typeface="Arial" panose="020B0604020202020204" pitchFamily="34" charset="0"/>
                <a:cs typeface="Arial" panose="020B0604020202020204" pitchFamily="34" charset="0"/>
              </a:rPr>
              <a:t>ip ospf authentication key-chain</a:t>
            </a:r>
            <a:r>
              <a:rPr lang="en-US" dirty="0">
                <a:latin typeface="Arial" panose="020B0604020202020204" pitchFamily="34" charset="0"/>
                <a:cs typeface="Arial" panose="020B0604020202020204" pitchFamily="34" charset="0"/>
              </a:rPr>
              <a:t> command.</a:t>
            </a:r>
          </a:p>
        </p:txBody>
      </p:sp>
      <p:pic>
        <p:nvPicPr>
          <p:cNvPr id="4" name="Picture 3">
            <a:extLst>
              <a:ext uri="{FF2B5EF4-FFF2-40B4-BE49-F238E27FC236}">
                <a16:creationId xmlns:a16="http://schemas.microsoft.com/office/drawing/2014/main" id="{561B693B-BB32-4836-9EAE-7ED2398E92B2}"/>
              </a:ext>
            </a:extLst>
          </p:cNvPr>
          <p:cNvPicPr>
            <a:picLocks noChangeAspect="1"/>
          </p:cNvPicPr>
          <p:nvPr/>
        </p:nvPicPr>
        <p:blipFill>
          <a:blip r:embed="rId3"/>
          <a:stretch>
            <a:fillRect/>
          </a:stretch>
        </p:blipFill>
        <p:spPr>
          <a:xfrm>
            <a:off x="55659" y="1679602"/>
            <a:ext cx="9144000" cy="673090"/>
          </a:xfrm>
          <a:prstGeom prst="rect">
            <a:avLst/>
          </a:prstGeom>
        </p:spPr>
      </p:pic>
      <p:sp>
        <p:nvSpPr>
          <p:cNvPr id="11" name="TextBox 10">
            <a:extLst>
              <a:ext uri="{FF2B5EF4-FFF2-40B4-BE49-F238E27FC236}">
                <a16:creationId xmlns:a16="http://schemas.microsoft.com/office/drawing/2014/main" id="{15009334-BA7D-4148-8EEB-81AA70E4932D}"/>
              </a:ext>
            </a:extLst>
          </p:cNvPr>
          <p:cNvSpPr txBox="1"/>
          <p:nvPr/>
        </p:nvSpPr>
        <p:spPr>
          <a:xfrm>
            <a:off x="-1" y="2486136"/>
            <a:ext cx="8772526" cy="369332"/>
          </a:xfrm>
          <a:prstGeom prst="rect">
            <a:avLst/>
          </a:prstGeom>
          <a:noFill/>
        </p:spPr>
        <p:txBody>
          <a:bodyPr wrap="square">
            <a:spAutoFit/>
          </a:bodyPr>
          <a:lstStyle/>
          <a:p>
            <a:r>
              <a:rPr lang="en-US" dirty="0">
                <a:latin typeface="Arial" panose="020B0604020202020204" pitchFamily="34" charset="0"/>
                <a:cs typeface="Arial" panose="020B0604020202020204" pitchFamily="34" charset="0"/>
              </a:rPr>
              <a:t>The next slide shows an SHA authentication example for R1 and R2.</a:t>
            </a:r>
          </a:p>
        </p:txBody>
      </p:sp>
      <p:pic>
        <p:nvPicPr>
          <p:cNvPr id="8" name="Picture 7">
            <a:extLst>
              <a:ext uri="{FF2B5EF4-FFF2-40B4-BE49-F238E27FC236}">
                <a16:creationId xmlns:a16="http://schemas.microsoft.com/office/drawing/2014/main" id="{CBEB0E3D-E856-402E-83DB-002973F4AD51}"/>
              </a:ext>
            </a:extLst>
          </p:cNvPr>
          <p:cNvPicPr>
            <a:picLocks noChangeAspect="1"/>
          </p:cNvPicPr>
          <p:nvPr/>
        </p:nvPicPr>
        <p:blipFill>
          <a:blip r:embed="rId4"/>
          <a:stretch>
            <a:fillRect/>
          </a:stretch>
        </p:blipFill>
        <p:spPr>
          <a:xfrm>
            <a:off x="549073" y="3132467"/>
            <a:ext cx="7855354" cy="1251014"/>
          </a:xfrm>
          <a:prstGeom prst="rect">
            <a:avLst/>
          </a:prstGeom>
        </p:spPr>
      </p:pic>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 xmlns:ma14="http://schemas.microsoft.com/office/mac/drawingml/2011/main" val="0"/>
            </a:ext>
          </a:extLst>
        </p:spPr>
        <p:txBody>
          <a:bodyPr/>
          <a:lstStyle>
            <a:lvl1pPr>
              <a:defRPr sz="600">
                <a:solidFill>
                  <a:srgbClr val="D9D9D9"/>
                </a:solidFill>
              </a:defRPr>
            </a:lvl1pPr>
          </a:lstStyle>
          <a:p>
            <a:fld id="{F7021451-1387-4CA6-816F-3879F97B5CBC}" type="slidenum">
              <a:rPr lang="en-US"/>
              <a:t>32</a:t>
            </a:fld>
            <a:endParaRPr lang="en-US" dirty="0"/>
          </a:p>
        </p:txBody>
      </p:sp>
    </p:spTree>
    <p:extLst>
      <p:ext uri="{BB962C8B-B14F-4D97-AF65-F5344CB8AC3E}">
        <p14:creationId xmlns:p14="http://schemas.microsoft.com/office/powerpoint/2010/main" val="385228342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1"/>
          <p:cNvSpPr>
            <a:spLocks noGrp="1"/>
          </p:cNvSpPr>
          <p:nvPr>
            <p:ph type="body" idx="101" hasCustomPrompt="1"/>
          </p:nvPr>
        </p:nvSpPr>
        <p:spPr>
          <a:xfrm>
            <a:off x="0" y="0"/>
            <a:ext cx="9144000" cy="274320"/>
          </a:xfrm>
          <a:prstGeom prst="rect">
            <a:avLst/>
          </a:prstGeom>
          <a:noFill/>
          <a:ln/>
        </p:spPr>
        <p:txBody>
          <a:bodyPr wrap="square" rtlCol="0"/>
          <a:lstStyle/>
          <a:p>
            <a:pPr marL="0" indent="0">
              <a:buNone/>
            </a:pPr>
            <a:r>
              <a:rPr lang="en-US" dirty="0"/>
              <a:t>Routing Protocol Authentication</a:t>
            </a:r>
          </a:p>
        </p:txBody>
      </p:sp>
      <p:sp>
        <p:nvSpPr>
          <p:cNvPr id="3" name="Object2"/>
          <p:cNvSpPr>
            <a:spLocks noGrp="1"/>
          </p:cNvSpPr>
          <p:nvPr>
            <p:ph type="body" idx="100" hasCustomPrompt="1"/>
          </p:nvPr>
        </p:nvSpPr>
        <p:spPr>
          <a:xfrm>
            <a:off x="0" y="274320"/>
            <a:ext cx="9144000" cy="914400"/>
          </a:xfrm>
          <a:prstGeom prst="rect">
            <a:avLst/>
          </a:prstGeom>
          <a:noFill/>
          <a:ln/>
        </p:spPr>
        <p:txBody>
          <a:bodyPr wrap="square" rtlCol="0"/>
          <a:lstStyle/>
          <a:p>
            <a:pPr marL="0" indent="0">
              <a:buNone/>
            </a:pPr>
            <a:r>
              <a:rPr lang="en-US" dirty="0"/>
              <a:t>OSPF SHA Routing Protocol Authentication (Cont.)</a:t>
            </a:r>
          </a:p>
        </p:txBody>
      </p:sp>
      <p:sp>
        <p:nvSpPr>
          <p:cNvPr id="5" name="Object4"/>
          <p:cNvSpPr/>
          <p:nvPr/>
        </p:nvSpPr>
        <p:spPr>
          <a:xfrm>
            <a:off x="0" y="914400"/>
            <a:ext cx="8229600" cy="2571750"/>
          </a:xfrm>
          <a:prstGeom prst="rect">
            <a:avLst/>
          </a:prstGeom>
          <a:noFill/>
          <a:ln/>
        </p:spPr>
        <p:txBody>
          <a:bodyPr wrap="square" rtlCol="0" anchor="t"/>
          <a:lstStyle/>
          <a:p>
            <a:pPr>
              <a:lnSpc>
                <a:spcPts val="2000"/>
              </a:lnSpc>
            </a:pPr>
            <a:endParaRPr lang="en-US" sz="1400" dirty="0"/>
          </a:p>
          <a:p>
            <a:pPr>
              <a:lnSpc>
                <a:spcPts val="2000"/>
              </a:lnSpc>
            </a:pPr>
            <a:endParaRPr lang="en-US" sz="1400" dirty="0"/>
          </a:p>
        </p:txBody>
      </p:sp>
      <p:pic>
        <p:nvPicPr>
          <p:cNvPr id="8" name="Picture 7">
            <a:extLst>
              <a:ext uri="{FF2B5EF4-FFF2-40B4-BE49-F238E27FC236}">
                <a16:creationId xmlns:a16="http://schemas.microsoft.com/office/drawing/2014/main" id="{7333FA43-F0AE-4C4B-BF92-0896947F3915}"/>
              </a:ext>
            </a:extLst>
          </p:cNvPr>
          <p:cNvPicPr>
            <a:picLocks noChangeAspect="1"/>
          </p:cNvPicPr>
          <p:nvPr/>
        </p:nvPicPr>
        <p:blipFill>
          <a:blip r:embed="rId3"/>
          <a:stretch>
            <a:fillRect/>
          </a:stretch>
        </p:blipFill>
        <p:spPr>
          <a:xfrm>
            <a:off x="1289232" y="868921"/>
            <a:ext cx="6219825" cy="3976245"/>
          </a:xfrm>
          <a:prstGeom prst="rect">
            <a:avLst/>
          </a:prstGeom>
        </p:spPr>
      </p:pic>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ma14="http://schemas.microsoft.com/office/mac/drawingml/2011/main" xmlns="" val="0"/>
            </a:ext>
          </a:extLst>
        </p:spPr>
        <p:txBody>
          <a:bodyPr/>
          <a:lstStyle>
            <a:lvl1pPr>
              <a:defRPr sz="600">
                <a:solidFill>
                  <a:srgbClr val="D9D9D9"/>
                </a:solidFill>
              </a:defRPr>
            </a:lvl1pPr>
          </a:lstStyle>
          <a:p>
            <a:fld id="{F7021451-1387-4CA6-816F-3879F97B5CBC}" type="slidenum">
              <a:rPr lang="en-US"/>
              <a:t>33</a:t>
            </a:fld>
            <a:endParaRPr lang="en-US" dirty="0"/>
          </a:p>
        </p:txBody>
      </p:sp>
    </p:spTree>
    <p:extLst>
      <p:ext uri="{BB962C8B-B14F-4D97-AF65-F5344CB8AC3E}">
        <p14:creationId xmlns:p14="http://schemas.microsoft.com/office/powerpoint/2010/main" val="214508970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1"/>
          <p:cNvSpPr>
            <a:spLocks noGrp="1"/>
          </p:cNvSpPr>
          <p:nvPr>
            <p:ph type="body" idx="101" hasCustomPrompt="1"/>
          </p:nvPr>
        </p:nvSpPr>
        <p:spPr>
          <a:xfrm>
            <a:off x="0" y="0"/>
            <a:ext cx="9144000" cy="274320"/>
          </a:xfrm>
          <a:prstGeom prst="rect">
            <a:avLst/>
          </a:prstGeom>
          <a:noFill/>
          <a:ln/>
        </p:spPr>
        <p:txBody>
          <a:bodyPr wrap="square" rtlCol="0"/>
          <a:lstStyle/>
          <a:p>
            <a:pPr marL="0" indent="0">
              <a:buNone/>
            </a:pPr>
            <a:r>
              <a:rPr lang="en-US" dirty="0"/>
              <a:t>Routing Protocol Authentication</a:t>
            </a:r>
          </a:p>
        </p:txBody>
      </p:sp>
      <p:sp>
        <p:nvSpPr>
          <p:cNvPr id="3" name="Object2"/>
          <p:cNvSpPr>
            <a:spLocks noGrp="1"/>
          </p:cNvSpPr>
          <p:nvPr>
            <p:ph type="body" idx="100" hasCustomPrompt="1"/>
          </p:nvPr>
        </p:nvSpPr>
        <p:spPr>
          <a:xfrm>
            <a:off x="0" y="274320"/>
            <a:ext cx="9144000" cy="914400"/>
          </a:xfrm>
          <a:prstGeom prst="rect">
            <a:avLst/>
          </a:prstGeom>
          <a:noFill/>
          <a:ln/>
        </p:spPr>
        <p:txBody>
          <a:bodyPr wrap="square" rtlCol="0"/>
          <a:lstStyle/>
          <a:p>
            <a:pPr marL="0" indent="0">
              <a:buNone/>
            </a:pPr>
            <a:r>
              <a:rPr lang="en-US" dirty="0"/>
              <a:t>Lab - Basic Device Configuration and OSPF Authentication</a:t>
            </a:r>
          </a:p>
        </p:txBody>
      </p:sp>
      <p:sp>
        <p:nvSpPr>
          <p:cNvPr id="5" name="Object4"/>
          <p:cNvSpPr/>
          <p:nvPr/>
        </p:nvSpPr>
        <p:spPr>
          <a:xfrm>
            <a:off x="0" y="914400"/>
            <a:ext cx="8229600" cy="2571750"/>
          </a:xfrm>
          <a:prstGeom prst="rect">
            <a:avLst/>
          </a:prstGeom>
          <a:noFill/>
          <a:ln/>
        </p:spPr>
        <p:txBody>
          <a:bodyPr wrap="square" rtlCol="0" anchor="t"/>
          <a:lstStyle/>
          <a:p>
            <a:pPr>
              <a:lnSpc>
                <a:spcPts val="2000"/>
              </a:lnSpc>
            </a:pPr>
            <a:endParaRPr lang="en-US" sz="1400" dirty="0"/>
          </a:p>
          <a:p>
            <a:pPr>
              <a:lnSpc>
                <a:spcPts val="2000"/>
              </a:lnSpc>
            </a:pPr>
            <a:endParaRPr lang="en-US" sz="1400" dirty="0"/>
          </a:p>
        </p:txBody>
      </p:sp>
      <p:sp>
        <p:nvSpPr>
          <p:cNvPr id="7" name="TextBox 6">
            <a:extLst>
              <a:ext uri="{FF2B5EF4-FFF2-40B4-BE49-F238E27FC236}">
                <a16:creationId xmlns:a16="http://schemas.microsoft.com/office/drawing/2014/main" id="{44C119F8-BE0D-49BB-8767-7E7F10DA3FD5}"/>
              </a:ext>
            </a:extLst>
          </p:cNvPr>
          <p:cNvSpPr txBox="1"/>
          <p:nvPr/>
        </p:nvSpPr>
        <p:spPr>
          <a:xfrm>
            <a:off x="333374" y="999946"/>
            <a:ext cx="6143625" cy="923330"/>
          </a:xfrm>
          <a:prstGeom prst="rect">
            <a:avLst/>
          </a:prstGeom>
          <a:noFill/>
        </p:spPr>
        <p:txBody>
          <a:bodyPr wrap="square">
            <a:spAutoFit/>
          </a:bodyPr>
          <a:lstStyle/>
          <a:p>
            <a:r>
              <a:rPr lang="en-US" dirty="0">
                <a:effectLst/>
                <a:latin typeface="Arial" panose="020B0604020202020204" pitchFamily="34" charset="0"/>
                <a:cs typeface="Arial" panose="020B0604020202020204" pitchFamily="34" charset="0"/>
              </a:rPr>
              <a:t>In this lab, you will complete the following objectives:</a:t>
            </a:r>
          </a:p>
          <a:p>
            <a:pPr marL="285750" indent="-285750">
              <a:buFont typeface="Arial" panose="020B0604020202020204" pitchFamily="34" charset="0"/>
              <a:buChar char="•"/>
            </a:pPr>
            <a:r>
              <a:rPr lang="en-US" dirty="0">
                <a:effectLst/>
                <a:latin typeface="Arial" panose="020B0604020202020204" pitchFamily="34" charset="0"/>
                <a:cs typeface="Arial" panose="020B0604020202020204" pitchFamily="34" charset="0"/>
              </a:rPr>
              <a:t>Part 1: Configure basic device settings.</a:t>
            </a:r>
          </a:p>
          <a:p>
            <a:pPr marL="285750" indent="-285750">
              <a:buFont typeface="Arial" panose="020B0604020202020204" pitchFamily="34" charset="0"/>
              <a:buChar char="•"/>
            </a:pPr>
            <a:r>
              <a:rPr lang="en-US" dirty="0">
                <a:effectLst/>
                <a:latin typeface="Arial" panose="020B0604020202020204" pitchFamily="34" charset="0"/>
                <a:cs typeface="Arial" panose="020B0604020202020204" pitchFamily="34" charset="0"/>
              </a:rPr>
              <a:t>Part 2: Secure the control plane.</a:t>
            </a:r>
          </a:p>
        </p:txBody>
      </p:sp>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 xmlns:ma14="http://schemas.microsoft.com/office/mac/drawingml/2011/main" val="0"/>
            </a:ext>
          </a:extLst>
        </p:spPr>
        <p:txBody>
          <a:bodyPr/>
          <a:lstStyle>
            <a:lvl1pPr>
              <a:defRPr sz="600">
                <a:solidFill>
                  <a:srgbClr val="D9D9D9"/>
                </a:solidFill>
              </a:defRPr>
            </a:lvl1pPr>
          </a:lstStyle>
          <a:p>
            <a:fld id="{F7021451-1387-4CA6-816F-3879F97B5CBC}" type="slidenum">
              <a:rPr lang="en-US"/>
              <a:t>34</a:t>
            </a:fld>
            <a:endParaRPr lang="en-US" dirty="0"/>
          </a:p>
        </p:txBody>
      </p:sp>
    </p:spTree>
    <p:extLst>
      <p:ext uri="{BB962C8B-B14F-4D97-AF65-F5344CB8AC3E}">
        <p14:creationId xmlns:p14="http://schemas.microsoft.com/office/powerpoint/2010/main" val="198816396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1"/>
          <p:cNvSpPr>
            <a:spLocks noGrp="1"/>
          </p:cNvSpPr>
          <p:nvPr>
            <p:ph type="body" idx="101" hasCustomPrompt="1"/>
          </p:nvPr>
        </p:nvSpPr>
        <p:spPr>
          <a:xfrm>
            <a:off x="0" y="0"/>
            <a:ext cx="9144000" cy="274320"/>
          </a:xfrm>
          <a:prstGeom prst="rect">
            <a:avLst/>
          </a:prstGeom>
          <a:noFill/>
          <a:ln/>
        </p:spPr>
        <p:txBody>
          <a:bodyPr wrap="square" rtlCol="0"/>
          <a:lstStyle/>
          <a:p>
            <a:pPr marL="0" indent="0">
              <a:buNone/>
            </a:pPr>
            <a:r>
              <a:rPr lang="en-US" dirty="0"/>
              <a:t>Routing Protocol Authentication</a:t>
            </a:r>
          </a:p>
        </p:txBody>
      </p:sp>
      <p:sp>
        <p:nvSpPr>
          <p:cNvPr id="3" name="Object2"/>
          <p:cNvSpPr>
            <a:spLocks noGrp="1"/>
          </p:cNvSpPr>
          <p:nvPr>
            <p:ph type="body" idx="100" hasCustomPrompt="1"/>
          </p:nvPr>
        </p:nvSpPr>
        <p:spPr>
          <a:xfrm>
            <a:off x="0" y="274320"/>
            <a:ext cx="9144000" cy="914400"/>
          </a:xfrm>
          <a:prstGeom prst="rect">
            <a:avLst/>
          </a:prstGeom>
          <a:noFill/>
          <a:ln/>
        </p:spPr>
        <p:txBody>
          <a:bodyPr wrap="square" rtlCol="0"/>
          <a:lstStyle/>
          <a:p>
            <a:pPr marL="0" indent="0">
              <a:buNone/>
            </a:pPr>
            <a:r>
              <a:rPr lang="en-US" dirty="0"/>
              <a:t>Packet Tracer - Configure OSPF Authentication</a:t>
            </a:r>
          </a:p>
        </p:txBody>
      </p:sp>
      <p:sp>
        <p:nvSpPr>
          <p:cNvPr id="5" name="Object4"/>
          <p:cNvSpPr/>
          <p:nvPr/>
        </p:nvSpPr>
        <p:spPr>
          <a:xfrm>
            <a:off x="0" y="914400"/>
            <a:ext cx="8229600" cy="2571750"/>
          </a:xfrm>
          <a:prstGeom prst="rect">
            <a:avLst/>
          </a:prstGeom>
          <a:noFill/>
          <a:ln/>
        </p:spPr>
        <p:txBody>
          <a:bodyPr wrap="square" rtlCol="0" anchor="t"/>
          <a:lstStyle/>
          <a:p>
            <a:pPr>
              <a:lnSpc>
                <a:spcPts val="2000"/>
              </a:lnSpc>
            </a:pPr>
            <a:endParaRPr lang="en-US" sz="1400" dirty="0"/>
          </a:p>
          <a:p>
            <a:pPr>
              <a:lnSpc>
                <a:spcPts val="2000"/>
              </a:lnSpc>
            </a:pPr>
            <a:endParaRPr lang="en-US" sz="1400" dirty="0"/>
          </a:p>
        </p:txBody>
      </p:sp>
      <p:sp>
        <p:nvSpPr>
          <p:cNvPr id="7" name="TextBox 6">
            <a:extLst>
              <a:ext uri="{FF2B5EF4-FFF2-40B4-BE49-F238E27FC236}">
                <a16:creationId xmlns:a16="http://schemas.microsoft.com/office/drawing/2014/main" id="{60298056-5534-44E6-AECA-0AA75BA1D53E}"/>
              </a:ext>
            </a:extLst>
          </p:cNvPr>
          <p:cNvSpPr txBox="1"/>
          <p:nvPr/>
        </p:nvSpPr>
        <p:spPr>
          <a:xfrm>
            <a:off x="123824" y="915085"/>
            <a:ext cx="8229600" cy="369332"/>
          </a:xfrm>
          <a:prstGeom prst="rect">
            <a:avLst/>
          </a:prstGeom>
          <a:noFill/>
        </p:spPr>
        <p:txBody>
          <a:bodyPr wrap="square">
            <a:spAutoFit/>
          </a:bodyPr>
          <a:lstStyle/>
          <a:p>
            <a:r>
              <a:rPr lang="en-US" dirty="0">
                <a:effectLst/>
                <a:latin typeface="Arial" panose="020B0604020202020204" pitchFamily="34" charset="0"/>
                <a:cs typeface="Arial" panose="020B0604020202020204" pitchFamily="34" charset="0"/>
              </a:rPr>
              <a:t>In this Packet Tracer activity, you will configure OSPF MD5 authentication.</a:t>
            </a:r>
          </a:p>
        </p:txBody>
      </p:sp>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 xmlns:ma14="http://schemas.microsoft.com/office/mac/drawingml/2011/main" val="0"/>
            </a:ext>
          </a:extLst>
        </p:spPr>
        <p:txBody>
          <a:bodyPr/>
          <a:lstStyle>
            <a:lvl1pPr>
              <a:defRPr sz="600">
                <a:solidFill>
                  <a:srgbClr val="D9D9D9"/>
                </a:solidFill>
              </a:defRPr>
            </a:lvl1pPr>
          </a:lstStyle>
          <a:p>
            <a:fld id="{F7021451-1387-4CA6-816F-3879F97B5CBC}" type="slidenum">
              <a:rPr lang="en-US"/>
              <a:t>35</a:t>
            </a:fld>
            <a:endParaRPr lang="en-US" dirty="0"/>
          </a:p>
        </p:txBody>
      </p:sp>
    </p:spTree>
    <p:extLst>
      <p:ext uri="{BB962C8B-B14F-4D97-AF65-F5344CB8AC3E}">
        <p14:creationId xmlns:p14="http://schemas.microsoft.com/office/powerpoint/2010/main" val="88014099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name="Slide 28">
    <p:spTree>
      <p:nvGrpSpPr>
        <p:cNvPr id="1" name=""/>
        <p:cNvGrpSpPr/>
        <p:nvPr/>
      </p:nvGrpSpPr>
      <p:grpSpPr>
        <a:xfrm>
          <a:off x="0" y="0"/>
          <a:ext cx="0" cy="0"/>
          <a:chOff x="0" y="0"/>
          <a:chExt cx="0" cy="0"/>
        </a:xfrm>
      </p:grpSpPr>
      <p:sp>
        <p:nvSpPr>
          <p:cNvPr id="2" name="Object1"/>
          <p:cNvSpPr>
            <a:spLocks noGrp="1"/>
          </p:cNvSpPr>
          <p:nvPr>
            <p:ph type="body" idx="100" hasCustomPrompt="1"/>
          </p:nvPr>
        </p:nvSpPr>
        <p:spPr>
          <a:xfrm>
            <a:off x="457200" y="2057400"/>
            <a:ext cx="8229600" cy="914400"/>
          </a:xfrm>
          <a:prstGeom prst="rect">
            <a:avLst/>
          </a:prstGeom>
          <a:noFill/>
          <a:ln/>
        </p:spPr>
        <p:txBody>
          <a:bodyPr wrap="square" rtlCol="0"/>
          <a:lstStyle/>
          <a:p>
            <a:pPr marL="0" indent="0">
              <a:buNone/>
            </a:pPr>
            <a:r>
              <a:rPr lang="en-US" dirty="0"/>
              <a:t>6.4 Secure Management and Reporting</a:t>
            </a:r>
          </a:p>
        </p:txBody>
      </p:sp>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 xmlns:ma14="http://schemas.microsoft.com/office/mac/drawingml/2011/main" val="0"/>
            </a:ext>
          </a:extLst>
        </p:spPr>
        <p:txBody>
          <a:bodyPr/>
          <a:lstStyle>
            <a:lvl1pPr>
              <a:defRPr sz="600">
                <a:solidFill>
                  <a:srgbClr val="D9D9D9"/>
                </a:solidFill>
              </a:defRPr>
            </a:lvl1pPr>
          </a:lstStyle>
          <a:p>
            <a:fld id="{F7021451-1387-4CA6-816F-3879F97B5CBC}" type="slidenum">
              <a:rPr lang="en-US"/>
              <a:t>36</a:t>
            </a:fld>
            <a:endParaRPr lang="en-US"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name="Slide 29">
    <p:spTree>
      <p:nvGrpSpPr>
        <p:cNvPr id="1" name=""/>
        <p:cNvGrpSpPr/>
        <p:nvPr/>
      </p:nvGrpSpPr>
      <p:grpSpPr>
        <a:xfrm>
          <a:off x="0" y="0"/>
          <a:ext cx="0" cy="0"/>
          <a:chOff x="0" y="0"/>
          <a:chExt cx="0" cy="0"/>
        </a:xfrm>
      </p:grpSpPr>
      <p:sp>
        <p:nvSpPr>
          <p:cNvPr id="2" name="Object1"/>
          <p:cNvSpPr>
            <a:spLocks noGrp="1"/>
          </p:cNvSpPr>
          <p:nvPr>
            <p:ph type="body" idx="101" hasCustomPrompt="1"/>
          </p:nvPr>
        </p:nvSpPr>
        <p:spPr>
          <a:xfrm>
            <a:off x="0" y="0"/>
            <a:ext cx="9144000" cy="274320"/>
          </a:xfrm>
          <a:prstGeom prst="rect">
            <a:avLst/>
          </a:prstGeom>
          <a:noFill/>
          <a:ln/>
        </p:spPr>
        <p:txBody>
          <a:bodyPr wrap="square" rtlCol="0"/>
          <a:lstStyle/>
          <a:p>
            <a:pPr marL="0" indent="0">
              <a:buNone/>
            </a:pPr>
            <a:r>
              <a:rPr lang="en-US" dirty="0"/>
              <a:t>Secure Management and Reporting</a:t>
            </a:r>
          </a:p>
        </p:txBody>
      </p:sp>
      <p:sp>
        <p:nvSpPr>
          <p:cNvPr id="3" name="Object2"/>
          <p:cNvSpPr>
            <a:spLocks noGrp="1"/>
          </p:cNvSpPr>
          <p:nvPr>
            <p:ph type="body" idx="100" hasCustomPrompt="1"/>
          </p:nvPr>
        </p:nvSpPr>
        <p:spPr>
          <a:xfrm>
            <a:off x="0" y="274320"/>
            <a:ext cx="9144000" cy="914400"/>
          </a:xfrm>
          <a:prstGeom prst="rect">
            <a:avLst/>
          </a:prstGeom>
          <a:noFill/>
          <a:ln/>
        </p:spPr>
        <p:txBody>
          <a:bodyPr wrap="square" rtlCol="0"/>
          <a:lstStyle/>
          <a:p>
            <a:pPr marL="0" indent="0">
              <a:buNone/>
            </a:pPr>
            <a:r>
              <a:rPr lang="en-US" dirty="0"/>
              <a:t>Types of Management Access</a:t>
            </a:r>
          </a:p>
        </p:txBody>
      </p:sp>
      <p:sp>
        <p:nvSpPr>
          <p:cNvPr id="5" name="Object4"/>
          <p:cNvSpPr/>
          <p:nvPr/>
        </p:nvSpPr>
        <p:spPr>
          <a:xfrm>
            <a:off x="-1" y="914400"/>
            <a:ext cx="5159967" cy="2571750"/>
          </a:xfrm>
          <a:prstGeom prst="rect">
            <a:avLst/>
          </a:prstGeom>
          <a:noFill/>
          <a:ln/>
        </p:spPr>
        <p:txBody>
          <a:bodyPr wrap="square" rtlCol="0" anchor="t"/>
          <a:lstStyle/>
          <a:p>
            <a:r>
              <a:rPr lang="en-US" sz="1600" dirty="0">
                <a:solidFill>
                  <a:srgbClr val="000000"/>
                </a:solidFill>
                <a:latin typeface="Arial" panose="020B0604020202020204" pitchFamily="34" charset="0"/>
                <a:ea typeface="Arial" pitchFamily="34" charset="-122"/>
                <a:cs typeface="Arial" panose="020B0604020202020204" pitchFamily="34" charset="0"/>
              </a:rPr>
              <a:t>(</a:t>
            </a:r>
            <a:r>
              <a:rPr lang="en-US" sz="1600" dirty="0">
                <a:latin typeface="Arial" panose="020B0604020202020204" pitchFamily="34" charset="0"/>
                <a:cs typeface="Arial" panose="020B0604020202020204" pitchFamily="34" charset="0"/>
              </a:rPr>
              <a:t>From a reporting standpoint, most networking devices can send log data that can be invaluable when troubleshooting network problems or security threats. This data can be viewed in real time, on demand, and in scheduled reports.</a:t>
            </a:r>
          </a:p>
          <a:p>
            <a:endParaRPr lang="en-US" sz="1600" dirty="0">
              <a:latin typeface="Arial" panose="020B0604020202020204" pitchFamily="34" charset="0"/>
              <a:cs typeface="Arial" panose="020B0604020202020204" pitchFamily="34" charset="0"/>
            </a:endParaRPr>
          </a:p>
          <a:p>
            <a:r>
              <a:rPr lang="en-US" sz="1600" dirty="0">
                <a:latin typeface="Arial" panose="020B0604020202020204" pitchFamily="34" charset="0"/>
                <a:cs typeface="Arial" panose="020B0604020202020204" pitchFamily="34" charset="0"/>
              </a:rPr>
              <a:t>When logging and managing information, the information flow between management hosts and the managed devices can take two paths:</a:t>
            </a:r>
          </a:p>
          <a:p>
            <a:endParaRPr lang="en-US" sz="16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400" b="1" dirty="0">
                <a:latin typeface="Arial" panose="020B0604020202020204" pitchFamily="34" charset="0"/>
                <a:cs typeface="Arial" panose="020B0604020202020204" pitchFamily="34" charset="0"/>
              </a:rPr>
              <a:t>In-band</a:t>
            </a:r>
            <a:r>
              <a:rPr lang="en-US" sz="1400" dirty="0">
                <a:latin typeface="Arial" panose="020B0604020202020204" pitchFamily="34" charset="0"/>
                <a:cs typeface="Arial" panose="020B0604020202020204" pitchFamily="34" charset="0"/>
              </a:rPr>
              <a:t> - Information flows across an enterprise production network, the Internet, or both, using regular data channels.</a:t>
            </a:r>
          </a:p>
          <a:p>
            <a:pPr marL="285750" indent="-285750">
              <a:buFont typeface="Arial" panose="020B0604020202020204" pitchFamily="34" charset="0"/>
              <a:buChar char="•"/>
            </a:pPr>
            <a:r>
              <a:rPr lang="en-US" sz="1400" b="1" dirty="0">
                <a:latin typeface="Arial" panose="020B0604020202020204" pitchFamily="34" charset="0"/>
                <a:cs typeface="Arial" panose="020B0604020202020204" pitchFamily="34" charset="0"/>
              </a:rPr>
              <a:t>Out-of-band (OOB)</a:t>
            </a:r>
            <a:r>
              <a:rPr lang="en-US" sz="1400" dirty="0">
                <a:latin typeface="Arial" panose="020B0604020202020204" pitchFamily="34" charset="0"/>
                <a:cs typeface="Arial" panose="020B0604020202020204" pitchFamily="34" charset="0"/>
              </a:rPr>
              <a:t> - Information flows on a dedicated management network on which no production traffic resides.</a:t>
            </a:r>
          </a:p>
          <a:p>
            <a:pPr>
              <a:lnSpc>
                <a:spcPts val="2000"/>
              </a:lnSpc>
            </a:pPr>
            <a:endParaRPr lang="en-US" sz="1400" dirty="0"/>
          </a:p>
        </p:txBody>
      </p:sp>
      <p:pic>
        <p:nvPicPr>
          <p:cNvPr id="4" name="Picture 3">
            <a:extLst>
              <a:ext uri="{FF2B5EF4-FFF2-40B4-BE49-F238E27FC236}">
                <a16:creationId xmlns:a16="http://schemas.microsoft.com/office/drawing/2014/main" id="{533898F8-7D69-4320-B544-54D10E878A0A}"/>
              </a:ext>
            </a:extLst>
          </p:cNvPr>
          <p:cNvPicPr>
            <a:picLocks noChangeAspect="1"/>
          </p:cNvPicPr>
          <p:nvPr/>
        </p:nvPicPr>
        <p:blipFill>
          <a:blip r:embed="rId3"/>
          <a:stretch>
            <a:fillRect/>
          </a:stretch>
        </p:blipFill>
        <p:spPr>
          <a:xfrm>
            <a:off x="4890051" y="703358"/>
            <a:ext cx="4070637" cy="1754092"/>
          </a:xfrm>
          <a:prstGeom prst="rect">
            <a:avLst/>
          </a:prstGeom>
        </p:spPr>
      </p:pic>
      <p:pic>
        <p:nvPicPr>
          <p:cNvPr id="6" name="Picture 5">
            <a:extLst>
              <a:ext uri="{FF2B5EF4-FFF2-40B4-BE49-F238E27FC236}">
                <a16:creationId xmlns:a16="http://schemas.microsoft.com/office/drawing/2014/main" id="{347F18E5-777A-45E0-873A-F350AC43B067}"/>
              </a:ext>
            </a:extLst>
          </p:cNvPr>
          <p:cNvPicPr>
            <a:picLocks noChangeAspect="1"/>
          </p:cNvPicPr>
          <p:nvPr/>
        </p:nvPicPr>
        <p:blipFill>
          <a:blip r:embed="rId4"/>
          <a:stretch>
            <a:fillRect/>
          </a:stretch>
        </p:blipFill>
        <p:spPr>
          <a:xfrm>
            <a:off x="5263333" y="2686051"/>
            <a:ext cx="3320100" cy="2400300"/>
          </a:xfrm>
          <a:prstGeom prst="rect">
            <a:avLst/>
          </a:prstGeom>
        </p:spPr>
      </p:pic>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 xmlns:ma14="http://schemas.microsoft.com/office/mac/drawingml/2011/main" val="0"/>
            </a:ext>
          </a:extLst>
        </p:spPr>
        <p:txBody>
          <a:bodyPr/>
          <a:lstStyle>
            <a:lvl1pPr>
              <a:defRPr sz="600">
                <a:solidFill>
                  <a:srgbClr val="D9D9D9"/>
                </a:solidFill>
              </a:defRPr>
            </a:lvl1pPr>
          </a:lstStyle>
          <a:p>
            <a:fld id="{F7021451-1387-4CA6-816F-3879F97B5CBC}" type="slidenum">
              <a:rPr lang="en-US"/>
              <a:t>37</a:t>
            </a:fld>
            <a:endParaRPr lang="en-US"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name="Slide 30">
    <p:spTree>
      <p:nvGrpSpPr>
        <p:cNvPr id="1" name=""/>
        <p:cNvGrpSpPr/>
        <p:nvPr/>
      </p:nvGrpSpPr>
      <p:grpSpPr>
        <a:xfrm>
          <a:off x="0" y="0"/>
          <a:ext cx="0" cy="0"/>
          <a:chOff x="0" y="0"/>
          <a:chExt cx="0" cy="0"/>
        </a:xfrm>
      </p:grpSpPr>
      <p:sp>
        <p:nvSpPr>
          <p:cNvPr id="2" name="Object1"/>
          <p:cNvSpPr>
            <a:spLocks noGrp="1"/>
          </p:cNvSpPr>
          <p:nvPr>
            <p:ph type="body" idx="101" hasCustomPrompt="1"/>
          </p:nvPr>
        </p:nvSpPr>
        <p:spPr>
          <a:xfrm>
            <a:off x="0" y="0"/>
            <a:ext cx="9144000" cy="274320"/>
          </a:xfrm>
          <a:prstGeom prst="rect">
            <a:avLst/>
          </a:prstGeom>
          <a:noFill/>
          <a:ln/>
        </p:spPr>
        <p:txBody>
          <a:bodyPr wrap="square" rtlCol="0"/>
          <a:lstStyle/>
          <a:p>
            <a:pPr marL="0" indent="0">
              <a:buNone/>
            </a:pPr>
            <a:r>
              <a:rPr lang="en-US" dirty="0"/>
              <a:t>Secure Management and Reporting</a:t>
            </a:r>
          </a:p>
        </p:txBody>
      </p:sp>
      <p:sp>
        <p:nvSpPr>
          <p:cNvPr id="3" name="Object2"/>
          <p:cNvSpPr>
            <a:spLocks noGrp="1"/>
          </p:cNvSpPr>
          <p:nvPr>
            <p:ph type="body" idx="100" hasCustomPrompt="1"/>
          </p:nvPr>
        </p:nvSpPr>
        <p:spPr>
          <a:xfrm>
            <a:off x="0" y="274320"/>
            <a:ext cx="9144000" cy="914400"/>
          </a:xfrm>
          <a:prstGeom prst="rect">
            <a:avLst/>
          </a:prstGeom>
          <a:noFill/>
          <a:ln/>
        </p:spPr>
        <p:txBody>
          <a:bodyPr wrap="square" rtlCol="0"/>
          <a:lstStyle/>
          <a:p>
            <a:pPr marL="0" indent="0">
              <a:buNone/>
            </a:pPr>
            <a:r>
              <a:rPr lang="en-US" dirty="0"/>
              <a:t>Out-of-Band and In-Band Access</a:t>
            </a:r>
          </a:p>
        </p:txBody>
      </p:sp>
      <p:sp>
        <p:nvSpPr>
          <p:cNvPr id="5" name="Object4"/>
          <p:cNvSpPr/>
          <p:nvPr/>
        </p:nvSpPr>
        <p:spPr>
          <a:xfrm>
            <a:off x="0" y="708660"/>
            <a:ext cx="9310977" cy="2571750"/>
          </a:xfrm>
          <a:prstGeom prst="rect">
            <a:avLst/>
          </a:prstGeom>
          <a:noFill/>
          <a:ln/>
        </p:spPr>
        <p:txBody>
          <a:bodyPr wrap="square" rtlCol="0" anchor="t"/>
          <a:lstStyle/>
          <a:p>
            <a:pPr>
              <a:lnSpc>
                <a:spcPts val="2000"/>
              </a:lnSpc>
            </a:pPr>
            <a:r>
              <a:rPr lang="en-US" sz="1500" dirty="0">
                <a:latin typeface="Arial" panose="020B0604020202020204" pitchFamily="34" charset="0"/>
                <a:cs typeface="Arial" panose="020B0604020202020204" pitchFamily="34" charset="0"/>
              </a:rPr>
              <a:t>As a general rule, for security purposes, OOB management is appropriate for large enterprise networks. However, it is not always desirable. The decision to use OOB management depends on the type of management applications running and the protocols being monitored.</a:t>
            </a:r>
          </a:p>
          <a:p>
            <a:pPr>
              <a:lnSpc>
                <a:spcPts val="2000"/>
              </a:lnSpc>
            </a:pPr>
            <a:endParaRPr lang="en-US" sz="1500" dirty="0">
              <a:latin typeface="Arial" panose="020B0604020202020204" pitchFamily="34" charset="0"/>
              <a:cs typeface="Arial" panose="020B0604020202020204" pitchFamily="34" charset="0"/>
            </a:endParaRPr>
          </a:p>
          <a:p>
            <a:r>
              <a:rPr lang="en-US" sz="1500" dirty="0">
                <a:latin typeface="Arial" panose="020B0604020202020204" pitchFamily="34" charset="0"/>
                <a:cs typeface="Arial" panose="020B0604020202020204" pitchFamily="34" charset="0"/>
              </a:rPr>
              <a:t>OOB management guidelines are:</a:t>
            </a:r>
          </a:p>
          <a:p>
            <a:pPr marL="285750" indent="-285750">
              <a:buFont typeface="Arial" panose="020B0604020202020204" pitchFamily="34" charset="0"/>
              <a:buChar char="•"/>
            </a:pPr>
            <a:r>
              <a:rPr lang="en-US" sz="1500" dirty="0">
                <a:latin typeface="Arial" panose="020B0604020202020204" pitchFamily="34" charset="0"/>
                <a:cs typeface="Arial" panose="020B0604020202020204" pitchFamily="34" charset="0"/>
              </a:rPr>
              <a:t>Provide the highest level of security.</a:t>
            </a:r>
          </a:p>
          <a:p>
            <a:pPr marL="285750" indent="-285750">
              <a:buFont typeface="Arial" panose="020B0604020202020204" pitchFamily="34" charset="0"/>
              <a:buChar char="•"/>
            </a:pPr>
            <a:r>
              <a:rPr lang="en-US" sz="1500" dirty="0">
                <a:latin typeface="Arial" panose="020B0604020202020204" pitchFamily="34" charset="0"/>
                <a:cs typeface="Arial" panose="020B0604020202020204" pitchFamily="34" charset="0"/>
              </a:rPr>
              <a:t>Mitigate the risk of passing insecure management protocols over the production network.</a:t>
            </a:r>
          </a:p>
          <a:p>
            <a:pPr>
              <a:buFont typeface="Arial" panose="020B0604020202020204" pitchFamily="34" charset="0"/>
              <a:buChar char="•"/>
            </a:pPr>
            <a:endParaRPr lang="en-US" sz="1500" dirty="0">
              <a:latin typeface="Arial" panose="020B0604020202020204" pitchFamily="34" charset="0"/>
              <a:cs typeface="Arial" panose="020B0604020202020204" pitchFamily="34" charset="0"/>
            </a:endParaRPr>
          </a:p>
          <a:p>
            <a:r>
              <a:rPr lang="en-US" sz="1500" dirty="0">
                <a:latin typeface="Arial" panose="020B0604020202020204" pitchFamily="34" charset="0"/>
                <a:cs typeface="Arial" panose="020B0604020202020204" pitchFamily="34" charset="0"/>
              </a:rPr>
              <a:t>In-band management is recommended in smaller networks as a means of achieving a more cost-effective security deployment. In such architectures, management traffic flows in-band in all cases. It is made as secure as possible using secure management protocols, for example using SSH instead of Telnet.</a:t>
            </a:r>
          </a:p>
          <a:p>
            <a:endParaRPr lang="en-US" sz="1500" dirty="0">
              <a:latin typeface="Arial" panose="020B0604020202020204" pitchFamily="34" charset="0"/>
              <a:cs typeface="Arial" panose="020B0604020202020204" pitchFamily="34" charset="0"/>
            </a:endParaRPr>
          </a:p>
          <a:p>
            <a:r>
              <a:rPr lang="en-US" sz="1500" dirty="0">
                <a:latin typeface="Arial" panose="020B0604020202020204" pitchFamily="34" charset="0"/>
                <a:cs typeface="Arial" panose="020B0604020202020204" pitchFamily="34" charset="0"/>
              </a:rPr>
              <a:t>In-band management guidelines are:</a:t>
            </a:r>
          </a:p>
          <a:p>
            <a:pPr marL="285750" indent="-285750">
              <a:buFont typeface="Arial" panose="020B0604020202020204" pitchFamily="34" charset="0"/>
              <a:buChar char="•"/>
            </a:pPr>
            <a:r>
              <a:rPr lang="en-US" sz="1500" dirty="0">
                <a:latin typeface="Arial" panose="020B0604020202020204" pitchFamily="34" charset="0"/>
                <a:cs typeface="Arial" panose="020B0604020202020204" pitchFamily="34" charset="0"/>
              </a:rPr>
              <a:t>Apply only to devices that need to be managed or monitored.</a:t>
            </a:r>
          </a:p>
          <a:p>
            <a:pPr marL="285750" indent="-285750">
              <a:buFont typeface="Arial" panose="020B0604020202020204" pitchFamily="34" charset="0"/>
              <a:buChar char="•"/>
            </a:pPr>
            <a:r>
              <a:rPr lang="en-US" sz="1500" dirty="0">
                <a:latin typeface="Arial" panose="020B0604020202020204" pitchFamily="34" charset="0"/>
                <a:cs typeface="Arial" panose="020B0604020202020204" pitchFamily="34" charset="0"/>
              </a:rPr>
              <a:t>Use IPsec, SSH, or SSL when possible.</a:t>
            </a:r>
          </a:p>
          <a:p>
            <a:pPr marL="285750" indent="-285750">
              <a:buFont typeface="Arial" panose="020B0604020202020204" pitchFamily="34" charset="0"/>
              <a:buChar char="•"/>
            </a:pPr>
            <a:r>
              <a:rPr lang="en-US" sz="1500" dirty="0">
                <a:latin typeface="Arial" panose="020B0604020202020204" pitchFamily="34" charset="0"/>
                <a:cs typeface="Arial" panose="020B0604020202020204" pitchFamily="34" charset="0"/>
              </a:rPr>
              <a:t>Decide whether the management channel needs to be open at all times.</a:t>
            </a:r>
          </a:p>
          <a:p>
            <a:endParaRPr lang="en-US" sz="1400" dirty="0"/>
          </a:p>
          <a:p>
            <a:pPr>
              <a:lnSpc>
                <a:spcPts val="2000"/>
              </a:lnSpc>
            </a:pPr>
            <a:endParaRPr lang="en-US" sz="1400" dirty="0"/>
          </a:p>
        </p:txBody>
      </p:sp>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 xmlns:ma14="http://schemas.microsoft.com/office/mac/drawingml/2011/main" val="0"/>
            </a:ext>
          </a:extLst>
        </p:spPr>
        <p:txBody>
          <a:bodyPr/>
          <a:lstStyle>
            <a:lvl1pPr>
              <a:defRPr sz="600">
                <a:solidFill>
                  <a:srgbClr val="D9D9D9"/>
                </a:solidFill>
              </a:defRPr>
            </a:lvl1pPr>
          </a:lstStyle>
          <a:p>
            <a:fld id="{F7021451-1387-4CA6-816F-3879F97B5CBC}" type="slidenum">
              <a:rPr lang="en-US"/>
              <a:t>38</a:t>
            </a:fld>
            <a:endParaRPr lang="en-US" dirty="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name="Slide 31">
    <p:spTree>
      <p:nvGrpSpPr>
        <p:cNvPr id="1" name=""/>
        <p:cNvGrpSpPr/>
        <p:nvPr/>
      </p:nvGrpSpPr>
      <p:grpSpPr>
        <a:xfrm>
          <a:off x="0" y="0"/>
          <a:ext cx="0" cy="0"/>
          <a:chOff x="0" y="0"/>
          <a:chExt cx="0" cy="0"/>
        </a:xfrm>
      </p:grpSpPr>
      <p:sp>
        <p:nvSpPr>
          <p:cNvPr id="2" name="Object1"/>
          <p:cNvSpPr>
            <a:spLocks noGrp="1"/>
          </p:cNvSpPr>
          <p:nvPr>
            <p:ph type="body" idx="100" hasCustomPrompt="1"/>
          </p:nvPr>
        </p:nvSpPr>
        <p:spPr>
          <a:xfrm>
            <a:off x="457200" y="2057400"/>
            <a:ext cx="8229600" cy="914400"/>
          </a:xfrm>
          <a:prstGeom prst="rect">
            <a:avLst/>
          </a:prstGeom>
          <a:noFill/>
          <a:ln/>
        </p:spPr>
        <p:txBody>
          <a:bodyPr wrap="square" rtlCol="0"/>
          <a:lstStyle/>
          <a:p>
            <a:pPr marL="0" indent="0">
              <a:buNone/>
            </a:pPr>
            <a:r>
              <a:rPr lang="en-US" dirty="0"/>
              <a:t>6.5 Network Security Using Syslog</a:t>
            </a:r>
          </a:p>
        </p:txBody>
      </p:sp>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 xmlns:ma14="http://schemas.microsoft.com/office/mac/drawingml/2011/main" val="0"/>
            </a:ext>
          </a:extLst>
        </p:spPr>
        <p:txBody>
          <a:bodyPr/>
          <a:lstStyle>
            <a:lvl1pPr>
              <a:defRPr sz="600">
                <a:solidFill>
                  <a:srgbClr val="D9D9D9"/>
                </a:solidFill>
              </a:defRPr>
            </a:lvl1pPr>
          </a:lstStyle>
          <a:p>
            <a:fld id="{F7021451-1387-4CA6-816F-3879F97B5CBC}" type="slidenum">
              <a:rPr lang="en-US"/>
              <a:t>39</a:t>
            </a:fld>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Object1"/>
          <p:cNvSpPr>
            <a:spLocks noGrp="1"/>
          </p:cNvSpPr>
          <p:nvPr>
            <p:ph type="body" idx="101" hasCustomPrompt="1"/>
          </p:nvPr>
        </p:nvSpPr>
        <p:spPr>
          <a:xfrm>
            <a:off x="0" y="0"/>
            <a:ext cx="9144000" cy="274320"/>
          </a:xfrm>
          <a:prstGeom prst="rect">
            <a:avLst/>
          </a:prstGeom>
          <a:noFill/>
          <a:ln/>
        </p:spPr>
        <p:txBody>
          <a:bodyPr wrap="square" rtlCol="0"/>
          <a:lstStyle/>
          <a:p>
            <a:pPr marL="0" indent="0">
              <a:buNone/>
            </a:pPr>
            <a:r>
              <a:rPr lang="en-US" dirty="0"/>
              <a:t>Secure Cisco IOS Image and Configuration Files</a:t>
            </a:r>
          </a:p>
        </p:txBody>
      </p:sp>
      <p:sp>
        <p:nvSpPr>
          <p:cNvPr id="3" name="Object2"/>
          <p:cNvSpPr>
            <a:spLocks noGrp="1"/>
          </p:cNvSpPr>
          <p:nvPr>
            <p:ph type="body" idx="100" hasCustomPrompt="1"/>
          </p:nvPr>
        </p:nvSpPr>
        <p:spPr>
          <a:xfrm>
            <a:off x="0" y="274320"/>
            <a:ext cx="9144000" cy="914400"/>
          </a:xfrm>
          <a:prstGeom prst="rect">
            <a:avLst/>
          </a:prstGeom>
          <a:noFill/>
          <a:ln/>
        </p:spPr>
        <p:txBody>
          <a:bodyPr wrap="square" rtlCol="0"/>
          <a:lstStyle/>
          <a:p>
            <a:pPr marL="0" indent="0">
              <a:buNone/>
            </a:pPr>
            <a:r>
              <a:rPr lang="en-US" dirty="0"/>
              <a:t>Cisco IOS Resilient Configuration Feature</a:t>
            </a:r>
          </a:p>
        </p:txBody>
      </p:sp>
      <p:sp>
        <p:nvSpPr>
          <p:cNvPr id="5" name="Object4"/>
          <p:cNvSpPr/>
          <p:nvPr/>
        </p:nvSpPr>
        <p:spPr>
          <a:xfrm>
            <a:off x="146050" y="930303"/>
            <a:ext cx="8851900" cy="3784572"/>
          </a:xfrm>
          <a:prstGeom prst="rect">
            <a:avLst/>
          </a:prstGeom>
          <a:noFill/>
          <a:ln/>
        </p:spPr>
        <p:txBody>
          <a:bodyPr wrap="square" rtlCol="0" anchor="t"/>
          <a:lstStyle/>
          <a:p>
            <a:pPr>
              <a:lnSpc>
                <a:spcPts val="2000"/>
              </a:lnSpc>
            </a:pPr>
            <a:r>
              <a:rPr lang="en-US" dirty="0">
                <a:latin typeface="Arial" panose="020B0604020202020204" pitchFamily="34" charset="0"/>
                <a:cs typeface="Arial" panose="020B0604020202020204" pitchFamily="34" charset="0"/>
              </a:rPr>
              <a:t>The Cisco IOS resilient configuration feature allows for faster recovery if someone maliciously or unintentionally reformats flash memory or erases the startup configuration file in nonvolatile random-access memory (NVRAM). </a:t>
            </a:r>
          </a:p>
          <a:p>
            <a:pPr>
              <a:lnSpc>
                <a:spcPts val="2000"/>
              </a:lnSpc>
            </a:pPr>
            <a:endParaRPr lang="en-US"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The configuration file in the primary bootset is a copy of the running configuration that was in the router when the feature was first enabled.</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The feature secures the smallest working set of files to preserve persistent storage space.</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No extra space is required to secure the primary Cisco IOS image file. The feature automatically detects image or configuration version mismatch.</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Only local storage is used for securing files.</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The feature can be disabled only through a console session.</a:t>
            </a:r>
          </a:p>
        </p:txBody>
      </p:sp>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 xmlns:ma14="http://schemas.microsoft.com/office/mac/drawingml/2011/main" val="0"/>
            </a:ext>
          </a:extLst>
        </p:spPr>
        <p:txBody>
          <a:bodyPr/>
          <a:lstStyle>
            <a:lvl1pPr>
              <a:defRPr sz="600">
                <a:solidFill>
                  <a:srgbClr val="D9D9D9"/>
                </a:solidFill>
              </a:defRPr>
            </a:lvl1pPr>
          </a:lstStyle>
          <a:p>
            <a:fld id="{F7021451-1387-4CA6-816F-3879F97B5CBC}" type="slidenum">
              <a:rPr lang="en-US"/>
              <a:t>4</a:t>
            </a:fld>
            <a:endParaRPr lang="en-US"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name="Slide 32">
    <p:spTree>
      <p:nvGrpSpPr>
        <p:cNvPr id="1" name=""/>
        <p:cNvGrpSpPr/>
        <p:nvPr/>
      </p:nvGrpSpPr>
      <p:grpSpPr>
        <a:xfrm>
          <a:off x="0" y="0"/>
          <a:ext cx="0" cy="0"/>
          <a:chOff x="0" y="0"/>
          <a:chExt cx="0" cy="0"/>
        </a:xfrm>
      </p:grpSpPr>
      <p:sp>
        <p:nvSpPr>
          <p:cNvPr id="2" name="Object1"/>
          <p:cNvSpPr>
            <a:spLocks noGrp="1"/>
          </p:cNvSpPr>
          <p:nvPr>
            <p:ph type="body" idx="101" hasCustomPrompt="1"/>
          </p:nvPr>
        </p:nvSpPr>
        <p:spPr>
          <a:xfrm>
            <a:off x="0" y="0"/>
            <a:ext cx="9144000" cy="274320"/>
          </a:xfrm>
          <a:prstGeom prst="rect">
            <a:avLst/>
          </a:prstGeom>
          <a:noFill/>
          <a:ln/>
        </p:spPr>
        <p:txBody>
          <a:bodyPr wrap="square" rtlCol="0"/>
          <a:lstStyle/>
          <a:p>
            <a:pPr marL="0" indent="0">
              <a:buNone/>
            </a:pPr>
            <a:r>
              <a:rPr lang="en-US" dirty="0"/>
              <a:t>Network Security Using Syslog</a:t>
            </a:r>
          </a:p>
        </p:txBody>
      </p:sp>
      <p:sp>
        <p:nvSpPr>
          <p:cNvPr id="3" name="Object2"/>
          <p:cNvSpPr>
            <a:spLocks noGrp="1"/>
          </p:cNvSpPr>
          <p:nvPr>
            <p:ph type="body" idx="100" hasCustomPrompt="1"/>
          </p:nvPr>
        </p:nvSpPr>
        <p:spPr>
          <a:xfrm>
            <a:off x="0" y="274320"/>
            <a:ext cx="9144000" cy="914400"/>
          </a:xfrm>
          <a:prstGeom prst="rect">
            <a:avLst/>
          </a:prstGeom>
          <a:noFill/>
          <a:ln/>
        </p:spPr>
        <p:txBody>
          <a:bodyPr wrap="square" rtlCol="0"/>
          <a:lstStyle/>
          <a:p>
            <a:pPr marL="0" indent="0">
              <a:buNone/>
            </a:pPr>
            <a:r>
              <a:rPr lang="en-US" dirty="0"/>
              <a:t>Introduction to Syslog</a:t>
            </a:r>
          </a:p>
        </p:txBody>
      </p:sp>
      <p:sp>
        <p:nvSpPr>
          <p:cNvPr id="5" name="Object4"/>
          <p:cNvSpPr/>
          <p:nvPr/>
        </p:nvSpPr>
        <p:spPr>
          <a:xfrm>
            <a:off x="-1" y="723569"/>
            <a:ext cx="6143625" cy="2762581"/>
          </a:xfrm>
          <a:prstGeom prst="rect">
            <a:avLst/>
          </a:prstGeom>
          <a:noFill/>
          <a:ln/>
        </p:spPr>
        <p:txBody>
          <a:bodyPr wrap="square" rtlCol="0" anchor="t"/>
          <a:lstStyle/>
          <a:p>
            <a:r>
              <a:rPr lang="en-US" sz="1500" dirty="0">
                <a:latin typeface="Arial" panose="020B0604020202020204" pitchFamily="34" charset="0"/>
                <a:cs typeface="Arial" panose="020B0604020202020204" pitchFamily="34" charset="0"/>
              </a:rPr>
              <a:t>The most common method of accessing system messages is to use a protocol called syslog.</a:t>
            </a:r>
          </a:p>
          <a:p>
            <a:endParaRPr lang="en-US" sz="1500" dirty="0">
              <a:latin typeface="Arial" panose="020B0604020202020204" pitchFamily="34" charset="0"/>
              <a:cs typeface="Arial" panose="020B0604020202020204" pitchFamily="34" charset="0"/>
            </a:endParaRPr>
          </a:p>
          <a:p>
            <a:r>
              <a:rPr lang="en-US" sz="1500" dirty="0">
                <a:latin typeface="Arial" panose="020B0604020202020204" pitchFamily="34" charset="0"/>
                <a:cs typeface="Arial" panose="020B0604020202020204" pitchFamily="34" charset="0"/>
              </a:rPr>
              <a:t>Syslog is a term used to describe a standard. It is also used to describe the protocol developed for that standard. Many networking devices support syslog, including routers, switches, application servers, firewalls, and other network appliances. The syslog protocol allows networking devices to send their system messages across the network to syslog servers.</a:t>
            </a:r>
          </a:p>
          <a:p>
            <a:endParaRPr lang="en-US" sz="1500" dirty="0">
              <a:latin typeface="Arial" panose="020B0604020202020204" pitchFamily="34" charset="0"/>
              <a:cs typeface="Arial" panose="020B0604020202020204" pitchFamily="34" charset="0"/>
            </a:endParaRPr>
          </a:p>
          <a:p>
            <a:r>
              <a:rPr lang="en-US" sz="1500" dirty="0">
                <a:latin typeface="Arial" panose="020B0604020202020204" pitchFamily="34" charset="0"/>
                <a:cs typeface="Arial" panose="020B0604020202020204" pitchFamily="34" charset="0"/>
              </a:rPr>
              <a:t>The syslog logging service provides three primary functions, as follows:</a:t>
            </a:r>
          </a:p>
          <a:p>
            <a:pPr marL="285750" indent="-285750">
              <a:buFont typeface="Arial" panose="020B0604020202020204" pitchFamily="34" charset="0"/>
              <a:buChar char="•"/>
            </a:pPr>
            <a:r>
              <a:rPr lang="en-US" sz="1500" dirty="0">
                <a:latin typeface="Arial" panose="020B0604020202020204" pitchFamily="34" charset="0"/>
                <a:cs typeface="Arial" panose="020B0604020202020204" pitchFamily="34" charset="0"/>
              </a:rPr>
              <a:t>The ability to gather logging information for monitoring and troubleshooting</a:t>
            </a:r>
          </a:p>
          <a:p>
            <a:pPr marL="285750" indent="-285750">
              <a:buFont typeface="Arial" panose="020B0604020202020204" pitchFamily="34" charset="0"/>
              <a:buChar char="•"/>
            </a:pPr>
            <a:r>
              <a:rPr lang="en-US" sz="1500" dirty="0">
                <a:latin typeface="Arial" panose="020B0604020202020204" pitchFamily="34" charset="0"/>
                <a:cs typeface="Arial" panose="020B0604020202020204" pitchFamily="34" charset="0"/>
              </a:rPr>
              <a:t>The ability to select the type of logging information that is captured</a:t>
            </a:r>
          </a:p>
          <a:p>
            <a:pPr marL="285750" indent="-285750">
              <a:buFont typeface="Arial" panose="020B0604020202020204" pitchFamily="34" charset="0"/>
              <a:buChar char="•"/>
            </a:pPr>
            <a:r>
              <a:rPr lang="en-US" sz="1500" dirty="0">
                <a:latin typeface="Arial" panose="020B0604020202020204" pitchFamily="34" charset="0"/>
                <a:cs typeface="Arial" panose="020B0604020202020204" pitchFamily="34" charset="0"/>
              </a:rPr>
              <a:t>The ability to specify the destinations of captured syslog messages</a:t>
            </a:r>
          </a:p>
          <a:p>
            <a:endParaRPr lang="en-US" sz="1400" dirty="0"/>
          </a:p>
        </p:txBody>
      </p:sp>
      <p:pic>
        <p:nvPicPr>
          <p:cNvPr id="4" name="Picture 3">
            <a:extLst>
              <a:ext uri="{FF2B5EF4-FFF2-40B4-BE49-F238E27FC236}">
                <a16:creationId xmlns:a16="http://schemas.microsoft.com/office/drawing/2014/main" id="{BBD123F8-8E56-4508-ACCC-E92E16C55542}"/>
              </a:ext>
            </a:extLst>
          </p:cNvPr>
          <p:cNvPicPr>
            <a:picLocks noChangeAspect="1"/>
          </p:cNvPicPr>
          <p:nvPr/>
        </p:nvPicPr>
        <p:blipFill>
          <a:blip r:embed="rId3"/>
          <a:stretch>
            <a:fillRect/>
          </a:stretch>
        </p:blipFill>
        <p:spPr>
          <a:xfrm>
            <a:off x="5947576" y="1384439"/>
            <a:ext cx="3093057" cy="1826893"/>
          </a:xfrm>
          <a:prstGeom prst="rect">
            <a:avLst/>
          </a:prstGeom>
        </p:spPr>
      </p:pic>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 xmlns:ma14="http://schemas.microsoft.com/office/mac/drawingml/2011/main" val="0"/>
            </a:ext>
          </a:extLst>
        </p:spPr>
        <p:txBody>
          <a:bodyPr/>
          <a:lstStyle>
            <a:lvl1pPr>
              <a:defRPr sz="600">
                <a:solidFill>
                  <a:srgbClr val="D9D9D9"/>
                </a:solidFill>
              </a:defRPr>
            </a:lvl1pPr>
          </a:lstStyle>
          <a:p>
            <a:fld id="{F7021451-1387-4CA6-816F-3879F97B5CBC}" type="slidenum">
              <a:rPr lang="en-US"/>
              <a:t>40</a:t>
            </a:fld>
            <a:endParaRPr lang="en-US" dirty="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name="Slide 33">
    <p:spTree>
      <p:nvGrpSpPr>
        <p:cNvPr id="1" name=""/>
        <p:cNvGrpSpPr/>
        <p:nvPr/>
      </p:nvGrpSpPr>
      <p:grpSpPr>
        <a:xfrm>
          <a:off x="0" y="0"/>
          <a:ext cx="0" cy="0"/>
          <a:chOff x="0" y="0"/>
          <a:chExt cx="0" cy="0"/>
        </a:xfrm>
      </p:grpSpPr>
      <p:sp>
        <p:nvSpPr>
          <p:cNvPr id="2" name="Object1"/>
          <p:cNvSpPr>
            <a:spLocks noGrp="1"/>
          </p:cNvSpPr>
          <p:nvPr>
            <p:ph type="body" idx="101" hasCustomPrompt="1"/>
          </p:nvPr>
        </p:nvSpPr>
        <p:spPr>
          <a:xfrm>
            <a:off x="0" y="0"/>
            <a:ext cx="9144000" cy="274320"/>
          </a:xfrm>
          <a:prstGeom prst="rect">
            <a:avLst/>
          </a:prstGeom>
          <a:noFill/>
          <a:ln/>
        </p:spPr>
        <p:txBody>
          <a:bodyPr wrap="square" rtlCol="0"/>
          <a:lstStyle/>
          <a:p>
            <a:pPr marL="0" indent="0">
              <a:buNone/>
            </a:pPr>
            <a:r>
              <a:rPr lang="en-US" dirty="0"/>
              <a:t>Network Security Using Syslog</a:t>
            </a:r>
          </a:p>
        </p:txBody>
      </p:sp>
      <p:sp>
        <p:nvSpPr>
          <p:cNvPr id="3" name="Object2"/>
          <p:cNvSpPr>
            <a:spLocks noGrp="1"/>
          </p:cNvSpPr>
          <p:nvPr>
            <p:ph type="body" idx="100" hasCustomPrompt="1"/>
          </p:nvPr>
        </p:nvSpPr>
        <p:spPr>
          <a:xfrm>
            <a:off x="0" y="274320"/>
            <a:ext cx="9144000" cy="914400"/>
          </a:xfrm>
          <a:prstGeom prst="rect">
            <a:avLst/>
          </a:prstGeom>
          <a:noFill/>
          <a:ln/>
        </p:spPr>
        <p:txBody>
          <a:bodyPr wrap="square" rtlCol="0"/>
          <a:lstStyle/>
          <a:p>
            <a:pPr marL="0" indent="0">
              <a:buNone/>
            </a:pPr>
            <a:r>
              <a:rPr lang="en-US" dirty="0"/>
              <a:t>Syslog Operation</a:t>
            </a:r>
          </a:p>
        </p:txBody>
      </p:sp>
      <p:sp>
        <p:nvSpPr>
          <p:cNvPr id="5" name="Object4"/>
          <p:cNvSpPr/>
          <p:nvPr/>
        </p:nvSpPr>
        <p:spPr>
          <a:xfrm>
            <a:off x="0" y="731520"/>
            <a:ext cx="6066845" cy="2205990"/>
          </a:xfrm>
          <a:prstGeom prst="rect">
            <a:avLst/>
          </a:prstGeom>
          <a:noFill/>
          <a:ln/>
        </p:spPr>
        <p:txBody>
          <a:bodyPr wrap="square" rtlCol="0" anchor="t"/>
          <a:lstStyle/>
          <a:p>
            <a:pPr>
              <a:lnSpc>
                <a:spcPts val="2000"/>
              </a:lnSpc>
            </a:pPr>
            <a:r>
              <a:rPr lang="en-US" sz="1600" dirty="0">
                <a:latin typeface="Arial" panose="020B0604020202020204" pitchFamily="34" charset="0"/>
                <a:cs typeface="Arial" panose="020B0604020202020204" pitchFamily="34" charset="0"/>
              </a:rPr>
              <a:t>On Cisco network devices, the syslog protocol starts by sending system messages and </a:t>
            </a:r>
            <a:r>
              <a:rPr lang="en-US" sz="1600" b="1" dirty="0">
                <a:latin typeface="Arial" panose="020B0604020202020204" pitchFamily="34" charset="0"/>
                <a:cs typeface="Arial" panose="020B0604020202020204" pitchFamily="34" charset="0"/>
              </a:rPr>
              <a:t>debug</a:t>
            </a:r>
            <a:r>
              <a:rPr lang="en-US" sz="1600" dirty="0">
                <a:latin typeface="Arial" panose="020B0604020202020204" pitchFamily="34" charset="0"/>
                <a:cs typeface="Arial" panose="020B0604020202020204" pitchFamily="34" charset="0"/>
              </a:rPr>
              <a:t> output to a local logging process that is internal to the device. How the logging process manages these messages and outputs is based on device configurations. </a:t>
            </a:r>
          </a:p>
          <a:p>
            <a:pPr>
              <a:lnSpc>
                <a:spcPts val="2000"/>
              </a:lnSpc>
            </a:pPr>
            <a:endParaRPr lang="en-US" sz="1600" dirty="0">
              <a:latin typeface="Arial" panose="020B0604020202020204" pitchFamily="34" charset="0"/>
              <a:cs typeface="Arial" panose="020B0604020202020204" pitchFamily="34" charset="0"/>
            </a:endParaRPr>
          </a:p>
          <a:p>
            <a:r>
              <a:rPr lang="en-US" sz="1600" dirty="0">
                <a:latin typeface="Arial" panose="020B0604020202020204" pitchFamily="34" charset="0"/>
                <a:cs typeface="Arial" panose="020B0604020202020204" pitchFamily="34" charset="0"/>
              </a:rPr>
              <a:t>As shown in the figure, popular destinations for syslog messages include the:</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Logging buffer (RAM inside a router or switch)</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Console line</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Terminal line</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Syslog server</a:t>
            </a:r>
          </a:p>
          <a:p>
            <a:pPr>
              <a:lnSpc>
                <a:spcPts val="2000"/>
              </a:lnSpc>
            </a:pPr>
            <a:endParaRPr lang="en-US" sz="1600" dirty="0">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4BA65FDC-7975-441C-8DF2-F4214554209D}"/>
              </a:ext>
            </a:extLst>
          </p:cNvPr>
          <p:cNvSpPr txBox="1"/>
          <p:nvPr/>
        </p:nvSpPr>
        <p:spPr>
          <a:xfrm>
            <a:off x="0" y="3689610"/>
            <a:ext cx="8707424" cy="605294"/>
          </a:xfrm>
          <a:prstGeom prst="rect">
            <a:avLst/>
          </a:prstGeom>
          <a:noFill/>
        </p:spPr>
        <p:txBody>
          <a:bodyPr wrap="square">
            <a:spAutoFit/>
          </a:bodyPr>
          <a:lstStyle/>
          <a:p>
            <a:pPr>
              <a:lnSpc>
                <a:spcPts val="2000"/>
              </a:lnSpc>
            </a:pPr>
            <a:r>
              <a:rPr lang="en-US" sz="1600" dirty="0">
                <a:latin typeface="Arial" panose="020B0604020202020204" pitchFamily="34" charset="0"/>
                <a:cs typeface="Arial" panose="020B0604020202020204" pitchFamily="34" charset="0"/>
              </a:rPr>
              <a:t>It is possible to remotely monitor system messages by viewing the logs on a syslog server, or by accessing the device through Telnet, SSH, or through the console port</a:t>
            </a:r>
            <a:r>
              <a:rPr lang="en-US" sz="1600" dirty="0"/>
              <a:t>.</a:t>
            </a:r>
          </a:p>
        </p:txBody>
      </p:sp>
      <p:pic>
        <p:nvPicPr>
          <p:cNvPr id="4" name="Picture 3">
            <a:extLst>
              <a:ext uri="{FF2B5EF4-FFF2-40B4-BE49-F238E27FC236}">
                <a16:creationId xmlns:a16="http://schemas.microsoft.com/office/drawing/2014/main" id="{858CE352-6C03-43AD-9D00-C6FE200EF1D7}"/>
              </a:ext>
            </a:extLst>
          </p:cNvPr>
          <p:cNvPicPr>
            <a:picLocks noChangeAspect="1"/>
          </p:cNvPicPr>
          <p:nvPr/>
        </p:nvPicPr>
        <p:blipFill>
          <a:blip r:embed="rId3"/>
          <a:stretch>
            <a:fillRect/>
          </a:stretch>
        </p:blipFill>
        <p:spPr>
          <a:xfrm>
            <a:off x="5995283" y="1013653"/>
            <a:ext cx="2831410" cy="1996186"/>
          </a:xfrm>
          <a:prstGeom prst="rect">
            <a:avLst/>
          </a:prstGeom>
        </p:spPr>
      </p:pic>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 xmlns:ma14="http://schemas.microsoft.com/office/mac/drawingml/2011/main" val="0"/>
            </a:ext>
          </a:extLst>
        </p:spPr>
        <p:txBody>
          <a:bodyPr/>
          <a:lstStyle>
            <a:lvl1pPr>
              <a:defRPr sz="600">
                <a:solidFill>
                  <a:srgbClr val="D9D9D9"/>
                </a:solidFill>
              </a:defRPr>
            </a:lvl1pPr>
          </a:lstStyle>
          <a:p>
            <a:fld id="{F7021451-1387-4CA6-816F-3879F97B5CBC}" type="slidenum">
              <a:rPr lang="en-US"/>
              <a:t>41</a:t>
            </a:fld>
            <a:endParaRPr lang="en-US"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name="Slide 34">
    <p:spTree>
      <p:nvGrpSpPr>
        <p:cNvPr id="1" name=""/>
        <p:cNvGrpSpPr/>
        <p:nvPr/>
      </p:nvGrpSpPr>
      <p:grpSpPr>
        <a:xfrm>
          <a:off x="0" y="0"/>
          <a:ext cx="0" cy="0"/>
          <a:chOff x="0" y="0"/>
          <a:chExt cx="0" cy="0"/>
        </a:xfrm>
      </p:grpSpPr>
      <p:sp>
        <p:nvSpPr>
          <p:cNvPr id="2" name="Object1"/>
          <p:cNvSpPr>
            <a:spLocks noGrp="1"/>
          </p:cNvSpPr>
          <p:nvPr>
            <p:ph type="body" idx="101" hasCustomPrompt="1"/>
          </p:nvPr>
        </p:nvSpPr>
        <p:spPr>
          <a:xfrm>
            <a:off x="0" y="0"/>
            <a:ext cx="9144000" cy="274320"/>
          </a:xfrm>
          <a:prstGeom prst="rect">
            <a:avLst/>
          </a:prstGeom>
          <a:noFill/>
          <a:ln/>
        </p:spPr>
        <p:txBody>
          <a:bodyPr wrap="square" rtlCol="0"/>
          <a:lstStyle/>
          <a:p>
            <a:pPr marL="0" indent="0">
              <a:buNone/>
            </a:pPr>
            <a:r>
              <a:rPr lang="en-US" dirty="0"/>
              <a:t>Network Security Using Syslog</a:t>
            </a:r>
          </a:p>
        </p:txBody>
      </p:sp>
      <p:sp>
        <p:nvSpPr>
          <p:cNvPr id="3" name="Object2"/>
          <p:cNvSpPr>
            <a:spLocks noGrp="1"/>
          </p:cNvSpPr>
          <p:nvPr>
            <p:ph type="body" idx="100" hasCustomPrompt="1"/>
          </p:nvPr>
        </p:nvSpPr>
        <p:spPr>
          <a:xfrm>
            <a:off x="0" y="274320"/>
            <a:ext cx="9144000" cy="914400"/>
          </a:xfrm>
          <a:prstGeom prst="rect">
            <a:avLst/>
          </a:prstGeom>
          <a:noFill/>
          <a:ln/>
        </p:spPr>
        <p:txBody>
          <a:bodyPr wrap="square" rtlCol="0"/>
          <a:lstStyle/>
          <a:p>
            <a:pPr marL="0" indent="0">
              <a:buNone/>
            </a:pPr>
            <a:r>
              <a:rPr lang="en-US" dirty="0"/>
              <a:t>Syslog Message Format</a:t>
            </a:r>
          </a:p>
        </p:txBody>
      </p:sp>
      <p:sp>
        <p:nvSpPr>
          <p:cNvPr id="7" name="TextBox 6">
            <a:extLst>
              <a:ext uri="{FF2B5EF4-FFF2-40B4-BE49-F238E27FC236}">
                <a16:creationId xmlns:a16="http://schemas.microsoft.com/office/drawing/2014/main" id="{8F8DE6CF-768F-4FC7-A82F-9F1EC7FC8C4F}"/>
              </a:ext>
            </a:extLst>
          </p:cNvPr>
          <p:cNvSpPr txBox="1"/>
          <p:nvPr/>
        </p:nvSpPr>
        <p:spPr>
          <a:xfrm>
            <a:off x="91440" y="805994"/>
            <a:ext cx="9052560" cy="1200329"/>
          </a:xfrm>
          <a:prstGeom prst="rect">
            <a:avLst/>
          </a:prstGeom>
          <a:noFill/>
        </p:spPr>
        <p:txBody>
          <a:bodyPr wrap="square">
            <a:spAutoFit/>
          </a:bodyPr>
          <a:lstStyle/>
          <a:p>
            <a:r>
              <a:rPr lang="en-US" dirty="0">
                <a:latin typeface="Arial" panose="020B0604020202020204" pitchFamily="34" charset="0"/>
                <a:cs typeface="Arial" panose="020B0604020202020204" pitchFamily="34" charset="0"/>
              </a:rPr>
              <a:t>Cisco devices produce syslog messages as a result of network events. Every syslog message contains a severity level and a facility.</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The smaller numerical levels are the more critical syslog alarms.</a:t>
            </a:r>
          </a:p>
        </p:txBody>
      </p:sp>
      <p:graphicFrame>
        <p:nvGraphicFramePr>
          <p:cNvPr id="35" name="Table 34"/>
          <p:cNvGraphicFramePr>
            <a:graphicFrameLocks noGrp="1"/>
          </p:cNvGraphicFramePr>
          <p:nvPr>
            <p:extLst>
              <p:ext uri="{D42A27DB-BD31-4B8C-83A1-F6EECF244321}">
                <p14:modId xmlns:p14="http://schemas.microsoft.com/office/powerpoint/2010/main" val="934958104"/>
              </p:ext>
            </p:extLst>
          </p:nvPr>
        </p:nvGraphicFramePr>
        <p:xfrm>
          <a:off x="1794510" y="2126503"/>
          <a:ext cx="5006340" cy="2331720"/>
        </p:xfrm>
        <a:graphic>
          <a:graphicData uri="http://schemas.openxmlformats.org/drawingml/2006/table">
            <a:tbl>
              <a:tblPr/>
              <a:tblGrid>
                <a:gridCol w="1472565">
                  <a:extLst>
                    <a:ext uri="{9D8B030D-6E8A-4147-A177-3AD203B41FA5}">
                      <a16:colId xmlns:a16="http://schemas.microsoft.com/office/drawing/2014/main" val="20000"/>
                    </a:ext>
                  </a:extLst>
                </a:gridCol>
                <a:gridCol w="1181100">
                  <a:extLst>
                    <a:ext uri="{9D8B030D-6E8A-4147-A177-3AD203B41FA5}">
                      <a16:colId xmlns:a16="http://schemas.microsoft.com/office/drawing/2014/main" val="20001"/>
                    </a:ext>
                  </a:extLst>
                </a:gridCol>
                <a:gridCol w="2352675">
                  <a:extLst>
                    <a:ext uri="{9D8B030D-6E8A-4147-A177-3AD203B41FA5}">
                      <a16:colId xmlns:a16="http://schemas.microsoft.com/office/drawing/2014/main" val="20002"/>
                    </a:ext>
                  </a:extLst>
                </a:gridCol>
              </a:tblGrid>
              <a:tr h="0">
                <a:tc>
                  <a:txBody>
                    <a:bodyPr/>
                    <a:lstStyle/>
                    <a:p>
                      <a:r>
                        <a:rPr lang="en-US" sz="1200" dirty="0">
                          <a:solidFill>
                            <a:schemeClr val="bg1"/>
                          </a:solidFill>
                        </a:rPr>
                        <a:t>Severity Name</a:t>
                      </a:r>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024C69"/>
                    </a:solidFill>
                  </a:tcPr>
                </a:tc>
                <a:tc>
                  <a:txBody>
                    <a:bodyPr/>
                    <a:lstStyle/>
                    <a:p>
                      <a:r>
                        <a:rPr lang="en-US" sz="1200" dirty="0">
                          <a:solidFill>
                            <a:schemeClr val="bg1"/>
                          </a:solidFill>
                        </a:rPr>
                        <a:t>Severity Level</a:t>
                      </a:r>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024C69"/>
                    </a:solidFill>
                  </a:tcPr>
                </a:tc>
                <a:tc>
                  <a:txBody>
                    <a:bodyPr/>
                    <a:lstStyle/>
                    <a:p>
                      <a:r>
                        <a:rPr lang="en-US" sz="1200" dirty="0">
                          <a:solidFill>
                            <a:schemeClr val="bg1"/>
                          </a:solidFill>
                        </a:rPr>
                        <a:t>Description</a:t>
                      </a:r>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024C69"/>
                    </a:solidFill>
                  </a:tcPr>
                </a:tc>
                <a:extLst>
                  <a:ext uri="{0D108BD9-81ED-4DB2-BD59-A6C34878D82A}">
                    <a16:rowId xmlns:a16="http://schemas.microsoft.com/office/drawing/2014/main" val="10000"/>
                  </a:ext>
                </a:extLst>
              </a:tr>
              <a:tr h="0">
                <a:tc>
                  <a:txBody>
                    <a:bodyPr/>
                    <a:lstStyle/>
                    <a:p>
                      <a:r>
                        <a:rPr lang="en-US" sz="1200" dirty="0">
                          <a:solidFill>
                            <a:srgbClr val="58585B"/>
                          </a:solidFill>
                        </a:rPr>
                        <a:t>Emergency</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solidFill>
                            <a:srgbClr val="58585B"/>
                          </a:solidFill>
                        </a:rPr>
                        <a:t>Level 0</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solidFill>
                            <a:srgbClr val="58585B"/>
                          </a:solidFill>
                        </a:rPr>
                        <a:t>System Unusable</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01"/>
                  </a:ext>
                </a:extLst>
              </a:tr>
              <a:tr h="0">
                <a:tc>
                  <a:txBody>
                    <a:bodyPr/>
                    <a:lstStyle/>
                    <a:p>
                      <a:r>
                        <a:rPr lang="en-US" sz="1200" dirty="0">
                          <a:solidFill>
                            <a:srgbClr val="58585B"/>
                          </a:solidFill>
                        </a:rPr>
                        <a:t>Alert</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solidFill>
                            <a:srgbClr val="58585B"/>
                          </a:solidFill>
                        </a:rPr>
                        <a:t>Level 1</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solidFill>
                            <a:srgbClr val="58585B"/>
                          </a:solidFill>
                        </a:rPr>
                        <a:t>Immediate Action Needed</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02"/>
                  </a:ext>
                </a:extLst>
              </a:tr>
              <a:tr h="0">
                <a:tc>
                  <a:txBody>
                    <a:bodyPr/>
                    <a:lstStyle/>
                    <a:p>
                      <a:r>
                        <a:rPr lang="en-US" sz="1200" dirty="0">
                          <a:solidFill>
                            <a:srgbClr val="58585B"/>
                          </a:solidFill>
                        </a:rPr>
                        <a:t>Critical</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solidFill>
                            <a:srgbClr val="58585B"/>
                          </a:solidFill>
                        </a:rPr>
                        <a:t>Level 2</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solidFill>
                            <a:srgbClr val="58585B"/>
                          </a:solidFill>
                        </a:rPr>
                        <a:t>Critical Condition</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03"/>
                  </a:ext>
                </a:extLst>
              </a:tr>
              <a:tr h="0">
                <a:tc>
                  <a:txBody>
                    <a:bodyPr/>
                    <a:lstStyle/>
                    <a:p>
                      <a:r>
                        <a:rPr lang="en-US" sz="1200" dirty="0">
                          <a:solidFill>
                            <a:srgbClr val="58585B"/>
                          </a:solidFill>
                        </a:rPr>
                        <a:t>Error</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solidFill>
                            <a:srgbClr val="58585B"/>
                          </a:solidFill>
                        </a:rPr>
                        <a:t>Level 3</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solidFill>
                            <a:srgbClr val="58585B"/>
                          </a:solidFill>
                        </a:rPr>
                        <a:t>Error Condition</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04"/>
                  </a:ext>
                </a:extLst>
              </a:tr>
              <a:tr h="0">
                <a:tc>
                  <a:txBody>
                    <a:bodyPr/>
                    <a:lstStyle/>
                    <a:p>
                      <a:r>
                        <a:rPr lang="en-US" sz="1200" dirty="0">
                          <a:solidFill>
                            <a:srgbClr val="58585B"/>
                          </a:solidFill>
                        </a:rPr>
                        <a:t>Warning</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solidFill>
                            <a:srgbClr val="58585B"/>
                          </a:solidFill>
                        </a:rPr>
                        <a:t>Level 4</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solidFill>
                            <a:srgbClr val="58585B"/>
                          </a:solidFill>
                        </a:rPr>
                        <a:t>Warning Condition</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05"/>
                  </a:ext>
                </a:extLst>
              </a:tr>
              <a:tr h="0">
                <a:tc>
                  <a:txBody>
                    <a:bodyPr/>
                    <a:lstStyle/>
                    <a:p>
                      <a:r>
                        <a:rPr lang="en-US" sz="1200" dirty="0">
                          <a:solidFill>
                            <a:srgbClr val="58585B"/>
                          </a:solidFill>
                        </a:rPr>
                        <a:t>Notification</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solidFill>
                            <a:srgbClr val="58585B"/>
                          </a:solidFill>
                        </a:rPr>
                        <a:t>Level 5</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solidFill>
                            <a:srgbClr val="58585B"/>
                          </a:solidFill>
                        </a:rPr>
                        <a:t>Normal, but Significant Condition</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06"/>
                  </a:ext>
                </a:extLst>
              </a:tr>
              <a:tr h="0">
                <a:tc>
                  <a:txBody>
                    <a:bodyPr/>
                    <a:lstStyle/>
                    <a:p>
                      <a:r>
                        <a:rPr lang="en-US" sz="1200" dirty="0">
                          <a:solidFill>
                            <a:srgbClr val="58585B"/>
                          </a:solidFill>
                        </a:rPr>
                        <a:t>Informational</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solidFill>
                            <a:srgbClr val="58585B"/>
                          </a:solidFill>
                        </a:rPr>
                        <a:t>Level 6</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solidFill>
                            <a:srgbClr val="58585B"/>
                          </a:solidFill>
                        </a:rPr>
                        <a:t>Informational Message</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07"/>
                  </a:ext>
                </a:extLst>
              </a:tr>
              <a:tr h="0">
                <a:tc>
                  <a:txBody>
                    <a:bodyPr/>
                    <a:lstStyle/>
                    <a:p>
                      <a:r>
                        <a:rPr lang="en-US" sz="1200" dirty="0">
                          <a:solidFill>
                            <a:srgbClr val="58585B"/>
                          </a:solidFill>
                        </a:rPr>
                        <a:t>Debugging</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solidFill>
                            <a:srgbClr val="58585B"/>
                          </a:solidFill>
                        </a:rPr>
                        <a:t>Level 7</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solidFill>
                            <a:srgbClr val="58585B"/>
                          </a:solidFill>
                        </a:rPr>
                        <a:t>Debugging Message</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08"/>
                  </a:ext>
                </a:extLst>
              </a:tr>
            </a:tbl>
          </a:graphicData>
        </a:graphic>
      </p:graphicFrame>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 xmlns:ma14="http://schemas.microsoft.com/office/mac/drawingml/2011/main" val="0"/>
            </a:ext>
          </a:extLst>
        </p:spPr>
        <p:txBody>
          <a:bodyPr/>
          <a:lstStyle>
            <a:lvl1pPr>
              <a:defRPr sz="600">
                <a:solidFill>
                  <a:srgbClr val="D9D9D9"/>
                </a:solidFill>
              </a:defRPr>
            </a:lvl1pPr>
          </a:lstStyle>
          <a:p>
            <a:fld id="{F7021451-1387-4CA6-816F-3879F97B5CBC}" type="slidenum">
              <a:rPr lang="en-US"/>
              <a:t>42</a:t>
            </a:fld>
            <a:endParaRPr lang="en-US" dirty="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name="Slide 35">
    <p:spTree>
      <p:nvGrpSpPr>
        <p:cNvPr id="1" name=""/>
        <p:cNvGrpSpPr/>
        <p:nvPr/>
      </p:nvGrpSpPr>
      <p:grpSpPr>
        <a:xfrm>
          <a:off x="0" y="0"/>
          <a:ext cx="0" cy="0"/>
          <a:chOff x="0" y="0"/>
          <a:chExt cx="0" cy="0"/>
        </a:xfrm>
      </p:grpSpPr>
      <p:sp>
        <p:nvSpPr>
          <p:cNvPr id="2" name="Object1"/>
          <p:cNvSpPr>
            <a:spLocks noGrp="1"/>
          </p:cNvSpPr>
          <p:nvPr>
            <p:ph type="body" idx="101" hasCustomPrompt="1"/>
          </p:nvPr>
        </p:nvSpPr>
        <p:spPr>
          <a:xfrm>
            <a:off x="0" y="0"/>
            <a:ext cx="9144000" cy="274320"/>
          </a:xfrm>
          <a:prstGeom prst="rect">
            <a:avLst/>
          </a:prstGeom>
          <a:noFill/>
          <a:ln/>
        </p:spPr>
        <p:txBody>
          <a:bodyPr wrap="square" rtlCol="0"/>
          <a:lstStyle/>
          <a:p>
            <a:pPr marL="0" indent="0">
              <a:buNone/>
            </a:pPr>
            <a:r>
              <a:rPr lang="en-US" dirty="0"/>
              <a:t>Network Security Using Syslog</a:t>
            </a:r>
          </a:p>
        </p:txBody>
      </p:sp>
      <p:sp>
        <p:nvSpPr>
          <p:cNvPr id="3" name="Object2"/>
          <p:cNvSpPr>
            <a:spLocks noGrp="1"/>
          </p:cNvSpPr>
          <p:nvPr>
            <p:ph type="body" idx="100" hasCustomPrompt="1"/>
          </p:nvPr>
        </p:nvSpPr>
        <p:spPr>
          <a:xfrm>
            <a:off x="0" y="274320"/>
            <a:ext cx="9144000" cy="914400"/>
          </a:xfrm>
          <a:prstGeom prst="rect">
            <a:avLst/>
          </a:prstGeom>
          <a:noFill/>
          <a:ln/>
        </p:spPr>
        <p:txBody>
          <a:bodyPr wrap="square" rtlCol="0"/>
          <a:lstStyle/>
          <a:p>
            <a:pPr marL="0" indent="0">
              <a:buNone/>
            </a:pPr>
            <a:r>
              <a:rPr lang="en-US" dirty="0"/>
              <a:t>Syslog Facilities</a:t>
            </a:r>
          </a:p>
        </p:txBody>
      </p:sp>
      <p:sp>
        <p:nvSpPr>
          <p:cNvPr id="5" name="Object4"/>
          <p:cNvSpPr/>
          <p:nvPr/>
        </p:nvSpPr>
        <p:spPr>
          <a:xfrm>
            <a:off x="0" y="914400"/>
            <a:ext cx="8686800" cy="3714750"/>
          </a:xfrm>
          <a:prstGeom prst="rect">
            <a:avLst/>
          </a:prstGeom>
          <a:noFill/>
          <a:ln/>
        </p:spPr>
        <p:txBody>
          <a:bodyPr wrap="square" rtlCol="0" anchor="t"/>
          <a:lstStyle/>
          <a:p>
            <a:pPr>
              <a:lnSpc>
                <a:spcPts val="2000"/>
              </a:lnSpc>
            </a:pPr>
            <a:r>
              <a:rPr lang="en-US" sz="1600" dirty="0">
                <a:latin typeface="Arial" panose="020B0604020202020204" pitchFamily="34" charset="0"/>
                <a:cs typeface="Arial" panose="020B0604020202020204" pitchFamily="34" charset="0"/>
              </a:rPr>
              <a:t>Syslog facilities are service identifiers that identify and categorize system state data for error and event message reporting. The logging facility options that are available are specific to the networking device. </a:t>
            </a:r>
          </a:p>
          <a:p>
            <a:pPr>
              <a:lnSpc>
                <a:spcPts val="2000"/>
              </a:lnSpc>
            </a:pPr>
            <a:endParaRPr lang="en-US" sz="1600" dirty="0">
              <a:latin typeface="Arial" panose="020B0604020202020204" pitchFamily="34" charset="0"/>
              <a:cs typeface="Arial" panose="020B0604020202020204" pitchFamily="34" charset="0"/>
            </a:endParaRPr>
          </a:p>
          <a:p>
            <a:pPr>
              <a:lnSpc>
                <a:spcPts val="2000"/>
              </a:lnSpc>
            </a:pPr>
            <a:r>
              <a:rPr lang="en-US" sz="1600" dirty="0">
                <a:latin typeface="Arial" panose="020B0604020202020204" pitchFamily="34" charset="0"/>
                <a:cs typeface="Arial" panose="020B0604020202020204" pitchFamily="34" charset="0"/>
              </a:rPr>
              <a:t>By default, the format of syslog messages on the Cisco IOS Software is as follows:</a:t>
            </a:r>
          </a:p>
          <a:p>
            <a:endParaRPr lang="en-US" sz="1600" dirty="0">
              <a:latin typeface="Arial" panose="020B0604020202020204" pitchFamily="34" charset="0"/>
              <a:cs typeface="Arial" panose="020B0604020202020204" pitchFamily="34" charset="0"/>
            </a:endParaRPr>
          </a:p>
          <a:p>
            <a:endParaRPr lang="en-US" sz="1600" dirty="0">
              <a:latin typeface="Arial" panose="020B0604020202020204" pitchFamily="34" charset="0"/>
              <a:cs typeface="Arial" panose="020B0604020202020204" pitchFamily="34" charset="0"/>
            </a:endParaRPr>
          </a:p>
          <a:p>
            <a:r>
              <a:rPr lang="en-US" sz="1600" dirty="0">
                <a:latin typeface="Arial" panose="020B0604020202020204" pitchFamily="34" charset="0"/>
                <a:cs typeface="Arial" panose="020B0604020202020204" pitchFamily="34" charset="0"/>
              </a:rPr>
              <a:t>For example, sample output on a Cisco switch for an EtherChannel link changing state to up is:</a:t>
            </a:r>
          </a:p>
          <a:p>
            <a:endParaRPr lang="en-US" sz="1600" dirty="0">
              <a:latin typeface="Arial" panose="020B0604020202020204" pitchFamily="34" charset="0"/>
              <a:cs typeface="Arial" panose="020B0604020202020204" pitchFamily="34" charset="0"/>
            </a:endParaRPr>
          </a:p>
          <a:p>
            <a:endParaRPr lang="en-US" sz="1600" dirty="0">
              <a:latin typeface="Arial" panose="020B0604020202020204" pitchFamily="34" charset="0"/>
              <a:cs typeface="Arial" panose="020B0604020202020204" pitchFamily="34" charset="0"/>
            </a:endParaRPr>
          </a:p>
          <a:p>
            <a:r>
              <a:rPr lang="en-US" sz="1600" dirty="0">
                <a:latin typeface="Arial" panose="020B0604020202020204" pitchFamily="34" charset="0"/>
                <a:cs typeface="Arial" panose="020B0604020202020204" pitchFamily="34" charset="0"/>
              </a:rPr>
              <a:t>Here the facility is </a:t>
            </a:r>
            <a:r>
              <a:rPr lang="en-US" sz="1600" b="1" dirty="0">
                <a:latin typeface="Arial" panose="020B0604020202020204" pitchFamily="34" charset="0"/>
                <a:cs typeface="Arial" panose="020B0604020202020204" pitchFamily="34" charset="0"/>
              </a:rPr>
              <a:t>LINK</a:t>
            </a:r>
            <a:r>
              <a:rPr lang="en-US" sz="1600" dirty="0">
                <a:latin typeface="Arial" panose="020B0604020202020204" pitchFamily="34" charset="0"/>
                <a:cs typeface="Arial" panose="020B0604020202020204" pitchFamily="34" charset="0"/>
              </a:rPr>
              <a:t> and the severity level is </a:t>
            </a:r>
            <a:r>
              <a:rPr lang="en-US" sz="1600" b="1" dirty="0">
                <a:latin typeface="Arial" panose="020B0604020202020204" pitchFamily="34" charset="0"/>
                <a:cs typeface="Arial" panose="020B0604020202020204" pitchFamily="34" charset="0"/>
              </a:rPr>
              <a:t>3</a:t>
            </a:r>
            <a:r>
              <a:rPr lang="en-US" sz="1600" dirty="0">
                <a:latin typeface="Arial" panose="020B0604020202020204" pitchFamily="34" charset="0"/>
                <a:cs typeface="Arial" panose="020B0604020202020204" pitchFamily="34" charset="0"/>
              </a:rPr>
              <a:t>, with a MNEMONIC of </a:t>
            </a:r>
            <a:r>
              <a:rPr lang="en-US" sz="1600" b="1" dirty="0">
                <a:latin typeface="Arial" panose="020B0604020202020204" pitchFamily="34" charset="0"/>
                <a:cs typeface="Arial" panose="020B0604020202020204" pitchFamily="34" charset="0"/>
              </a:rPr>
              <a:t>UPDOWN</a:t>
            </a:r>
          </a:p>
          <a:p>
            <a:pPr>
              <a:lnSpc>
                <a:spcPts val="2000"/>
              </a:lnSpc>
            </a:pPr>
            <a:endParaRPr lang="en-US" sz="1400" dirty="0"/>
          </a:p>
        </p:txBody>
      </p:sp>
      <p:pic>
        <p:nvPicPr>
          <p:cNvPr id="6" name="Picture 5">
            <a:extLst>
              <a:ext uri="{FF2B5EF4-FFF2-40B4-BE49-F238E27FC236}">
                <a16:creationId xmlns:a16="http://schemas.microsoft.com/office/drawing/2014/main" id="{C34A20CF-4EDD-4FF3-A39C-C602518357EA}"/>
              </a:ext>
            </a:extLst>
          </p:cNvPr>
          <p:cNvPicPr>
            <a:picLocks noChangeAspect="1"/>
          </p:cNvPicPr>
          <p:nvPr/>
        </p:nvPicPr>
        <p:blipFill>
          <a:blip r:embed="rId3"/>
          <a:stretch>
            <a:fillRect/>
          </a:stretch>
        </p:blipFill>
        <p:spPr>
          <a:xfrm>
            <a:off x="2254160" y="2384417"/>
            <a:ext cx="3473629" cy="298465"/>
          </a:xfrm>
          <a:prstGeom prst="rect">
            <a:avLst/>
          </a:prstGeom>
        </p:spPr>
      </p:pic>
      <p:pic>
        <p:nvPicPr>
          <p:cNvPr id="8" name="Picture 7">
            <a:extLst>
              <a:ext uri="{FF2B5EF4-FFF2-40B4-BE49-F238E27FC236}">
                <a16:creationId xmlns:a16="http://schemas.microsoft.com/office/drawing/2014/main" id="{506639B1-7EF4-4943-B03D-9BAF9E4462BF}"/>
              </a:ext>
            </a:extLst>
          </p:cNvPr>
          <p:cNvPicPr>
            <a:picLocks noChangeAspect="1"/>
          </p:cNvPicPr>
          <p:nvPr/>
        </p:nvPicPr>
        <p:blipFill>
          <a:blip r:embed="rId4"/>
          <a:stretch>
            <a:fillRect/>
          </a:stretch>
        </p:blipFill>
        <p:spPr>
          <a:xfrm>
            <a:off x="1485770" y="3189605"/>
            <a:ext cx="5010407" cy="266714"/>
          </a:xfrm>
          <a:prstGeom prst="rect">
            <a:avLst/>
          </a:prstGeom>
        </p:spPr>
      </p:pic>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 xmlns:ma14="http://schemas.microsoft.com/office/mac/drawingml/2011/main" val="0"/>
            </a:ext>
          </a:extLst>
        </p:spPr>
        <p:txBody>
          <a:bodyPr/>
          <a:lstStyle>
            <a:lvl1pPr>
              <a:defRPr sz="600">
                <a:solidFill>
                  <a:srgbClr val="D9D9D9"/>
                </a:solidFill>
              </a:defRPr>
            </a:lvl1pPr>
          </a:lstStyle>
          <a:p>
            <a:fld id="{F7021451-1387-4CA6-816F-3879F97B5CBC}" type="slidenum">
              <a:rPr lang="en-US"/>
              <a:t>43</a:t>
            </a:fld>
            <a:endParaRPr lang="en-US" dirty="0"/>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name="Slide 36">
    <p:spTree>
      <p:nvGrpSpPr>
        <p:cNvPr id="1" name=""/>
        <p:cNvGrpSpPr/>
        <p:nvPr/>
      </p:nvGrpSpPr>
      <p:grpSpPr>
        <a:xfrm>
          <a:off x="0" y="0"/>
          <a:ext cx="0" cy="0"/>
          <a:chOff x="0" y="0"/>
          <a:chExt cx="0" cy="0"/>
        </a:xfrm>
      </p:grpSpPr>
      <p:sp>
        <p:nvSpPr>
          <p:cNvPr id="2" name="Object1"/>
          <p:cNvSpPr>
            <a:spLocks noGrp="1"/>
          </p:cNvSpPr>
          <p:nvPr>
            <p:ph type="body" idx="101" hasCustomPrompt="1"/>
          </p:nvPr>
        </p:nvSpPr>
        <p:spPr>
          <a:xfrm>
            <a:off x="0" y="0"/>
            <a:ext cx="9144000" cy="274320"/>
          </a:xfrm>
          <a:prstGeom prst="rect">
            <a:avLst/>
          </a:prstGeom>
          <a:noFill/>
          <a:ln/>
        </p:spPr>
        <p:txBody>
          <a:bodyPr wrap="square" rtlCol="0"/>
          <a:lstStyle/>
          <a:p>
            <a:pPr marL="0" indent="0">
              <a:buNone/>
            </a:pPr>
            <a:r>
              <a:rPr lang="en-US" dirty="0"/>
              <a:t>Network Security Using Syslog</a:t>
            </a:r>
          </a:p>
        </p:txBody>
      </p:sp>
      <p:sp>
        <p:nvSpPr>
          <p:cNvPr id="3" name="Object2"/>
          <p:cNvSpPr>
            <a:spLocks noGrp="1"/>
          </p:cNvSpPr>
          <p:nvPr>
            <p:ph type="body" idx="100" hasCustomPrompt="1"/>
          </p:nvPr>
        </p:nvSpPr>
        <p:spPr>
          <a:xfrm>
            <a:off x="0" y="274320"/>
            <a:ext cx="9144000" cy="914400"/>
          </a:xfrm>
          <a:prstGeom prst="rect">
            <a:avLst/>
          </a:prstGeom>
          <a:noFill/>
          <a:ln/>
        </p:spPr>
        <p:txBody>
          <a:bodyPr wrap="square" rtlCol="0"/>
          <a:lstStyle/>
          <a:p>
            <a:pPr marL="0" indent="0">
              <a:buNone/>
            </a:pPr>
            <a:r>
              <a:rPr lang="en-US" dirty="0"/>
              <a:t>Configure Syslog Timestamps</a:t>
            </a:r>
          </a:p>
        </p:txBody>
      </p:sp>
      <p:sp>
        <p:nvSpPr>
          <p:cNvPr id="5" name="Object4"/>
          <p:cNvSpPr/>
          <p:nvPr/>
        </p:nvSpPr>
        <p:spPr>
          <a:xfrm>
            <a:off x="0" y="652007"/>
            <a:ext cx="9144000" cy="2834143"/>
          </a:xfrm>
          <a:prstGeom prst="rect">
            <a:avLst/>
          </a:prstGeom>
          <a:noFill/>
          <a:ln/>
        </p:spPr>
        <p:txBody>
          <a:bodyPr wrap="square" rtlCol="0" anchor="t"/>
          <a:lstStyle/>
          <a:p>
            <a:pPr>
              <a:lnSpc>
                <a:spcPts val="2000"/>
              </a:lnSpc>
            </a:pPr>
            <a:r>
              <a:rPr lang="en-US" sz="1500" dirty="0">
                <a:latin typeface="Arial" panose="020B0604020202020204" pitchFamily="34" charset="0"/>
                <a:cs typeface="Arial" panose="020B0604020202020204" pitchFamily="34" charset="0"/>
              </a:rPr>
              <a:t>By default, log messages are not timestamped. Log messages should be timestamped so that when they are sent to another destination, such as a Syslog server, there is record of when the message was generated.</a:t>
            </a:r>
          </a:p>
          <a:p>
            <a:pPr>
              <a:lnSpc>
                <a:spcPts val="2000"/>
              </a:lnSpc>
            </a:pPr>
            <a:endParaRPr lang="en-US" sz="1500" dirty="0">
              <a:latin typeface="Arial" panose="020B0604020202020204" pitchFamily="34" charset="0"/>
              <a:cs typeface="Arial" panose="020B0604020202020204" pitchFamily="34" charset="0"/>
            </a:endParaRPr>
          </a:p>
          <a:p>
            <a:r>
              <a:rPr lang="en-US" sz="1500" dirty="0">
                <a:latin typeface="Arial" panose="020B0604020202020204" pitchFamily="34" charset="0"/>
                <a:cs typeface="Arial" panose="020B0604020202020204" pitchFamily="34" charset="0"/>
              </a:rPr>
              <a:t>Use the command </a:t>
            </a:r>
            <a:r>
              <a:rPr lang="en-US" sz="1500" b="1" dirty="0">
                <a:latin typeface="Arial" panose="020B0604020202020204" pitchFamily="34" charset="0"/>
                <a:cs typeface="Arial" panose="020B0604020202020204" pitchFamily="34" charset="0"/>
              </a:rPr>
              <a:t>service timestamps log datetime</a:t>
            </a:r>
            <a:r>
              <a:rPr lang="en-US" sz="1500" dirty="0">
                <a:latin typeface="Arial" panose="020B0604020202020204" pitchFamily="34" charset="0"/>
                <a:cs typeface="Arial" panose="020B0604020202020204" pitchFamily="34" charset="0"/>
              </a:rPr>
              <a:t> to force logged events to display the date and time. As shown in the command output, when the R1 GigabitEthernet 0/0/0 interface is reactivated, the log messages now contain the date and time.</a:t>
            </a:r>
          </a:p>
          <a:p>
            <a:pPr>
              <a:lnSpc>
                <a:spcPts val="2000"/>
              </a:lnSpc>
            </a:pPr>
            <a:endParaRPr lang="en-US" sz="1400" dirty="0"/>
          </a:p>
        </p:txBody>
      </p:sp>
      <p:pic>
        <p:nvPicPr>
          <p:cNvPr id="4" name="Picture 3">
            <a:extLst>
              <a:ext uri="{FF2B5EF4-FFF2-40B4-BE49-F238E27FC236}">
                <a16:creationId xmlns:a16="http://schemas.microsoft.com/office/drawing/2014/main" id="{819683D1-05D2-4EC4-9D36-00C2E94E754C}"/>
              </a:ext>
            </a:extLst>
          </p:cNvPr>
          <p:cNvPicPr>
            <a:picLocks noChangeAspect="1"/>
          </p:cNvPicPr>
          <p:nvPr/>
        </p:nvPicPr>
        <p:blipFill>
          <a:blip r:embed="rId3"/>
          <a:stretch>
            <a:fillRect/>
          </a:stretch>
        </p:blipFill>
        <p:spPr>
          <a:xfrm>
            <a:off x="1280159" y="2571750"/>
            <a:ext cx="5581817" cy="2091547"/>
          </a:xfrm>
          <a:prstGeom prst="rect">
            <a:avLst/>
          </a:prstGeom>
        </p:spPr>
      </p:pic>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 xmlns:ma14="http://schemas.microsoft.com/office/mac/drawingml/2011/main" val="0"/>
            </a:ext>
          </a:extLst>
        </p:spPr>
        <p:txBody>
          <a:bodyPr/>
          <a:lstStyle>
            <a:lvl1pPr>
              <a:defRPr sz="600">
                <a:solidFill>
                  <a:srgbClr val="D9D9D9"/>
                </a:solidFill>
              </a:defRPr>
            </a:lvl1pPr>
          </a:lstStyle>
          <a:p>
            <a:fld id="{F7021451-1387-4CA6-816F-3879F97B5CBC}" type="slidenum">
              <a:rPr lang="en-US"/>
              <a:t>44</a:t>
            </a:fld>
            <a:endParaRPr lang="en-US" dirty="0"/>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name="Slide 38">
    <p:spTree>
      <p:nvGrpSpPr>
        <p:cNvPr id="1" name=""/>
        <p:cNvGrpSpPr/>
        <p:nvPr/>
      </p:nvGrpSpPr>
      <p:grpSpPr>
        <a:xfrm>
          <a:off x="0" y="0"/>
          <a:ext cx="0" cy="0"/>
          <a:chOff x="0" y="0"/>
          <a:chExt cx="0" cy="0"/>
        </a:xfrm>
      </p:grpSpPr>
      <p:sp>
        <p:nvSpPr>
          <p:cNvPr id="2" name="Object1"/>
          <p:cNvSpPr>
            <a:spLocks noGrp="1"/>
          </p:cNvSpPr>
          <p:nvPr>
            <p:ph type="body" idx="101" hasCustomPrompt="1"/>
          </p:nvPr>
        </p:nvSpPr>
        <p:spPr>
          <a:xfrm>
            <a:off x="0" y="0"/>
            <a:ext cx="9144000" cy="274320"/>
          </a:xfrm>
          <a:prstGeom prst="rect">
            <a:avLst/>
          </a:prstGeom>
          <a:noFill/>
          <a:ln/>
        </p:spPr>
        <p:txBody>
          <a:bodyPr wrap="square" rtlCol="0"/>
          <a:lstStyle/>
          <a:p>
            <a:pPr marL="0" indent="0">
              <a:buNone/>
            </a:pPr>
            <a:r>
              <a:rPr lang="en-US" dirty="0"/>
              <a:t>Network Security Using Syslog</a:t>
            </a:r>
          </a:p>
        </p:txBody>
      </p:sp>
      <p:sp>
        <p:nvSpPr>
          <p:cNvPr id="3" name="Object2"/>
          <p:cNvSpPr>
            <a:spLocks noGrp="1"/>
          </p:cNvSpPr>
          <p:nvPr>
            <p:ph type="body" idx="100" hasCustomPrompt="1"/>
          </p:nvPr>
        </p:nvSpPr>
        <p:spPr>
          <a:xfrm>
            <a:off x="0" y="274320"/>
            <a:ext cx="9144000" cy="914400"/>
          </a:xfrm>
          <a:prstGeom prst="rect">
            <a:avLst/>
          </a:prstGeom>
          <a:noFill/>
          <a:ln/>
        </p:spPr>
        <p:txBody>
          <a:bodyPr wrap="square" rtlCol="0"/>
          <a:lstStyle/>
          <a:p>
            <a:pPr marL="0" indent="0">
              <a:buNone/>
            </a:pPr>
            <a:r>
              <a:rPr lang="en-US" dirty="0"/>
              <a:t>Syslog Systems</a:t>
            </a:r>
          </a:p>
        </p:txBody>
      </p:sp>
      <p:sp>
        <p:nvSpPr>
          <p:cNvPr id="5" name="Object4"/>
          <p:cNvSpPr/>
          <p:nvPr/>
        </p:nvSpPr>
        <p:spPr>
          <a:xfrm>
            <a:off x="-1" y="652007"/>
            <a:ext cx="4200525" cy="1424443"/>
          </a:xfrm>
          <a:prstGeom prst="rect">
            <a:avLst/>
          </a:prstGeom>
          <a:noFill/>
          <a:ln/>
        </p:spPr>
        <p:txBody>
          <a:bodyPr wrap="square" rtlCol="0" anchor="t"/>
          <a:lstStyle/>
          <a:p>
            <a:r>
              <a:rPr lang="en-US" sz="1600" dirty="0">
                <a:latin typeface="Arial" panose="020B0604020202020204" pitchFamily="34" charset="0"/>
                <a:cs typeface="Arial" panose="020B0604020202020204" pitchFamily="34" charset="0"/>
              </a:rPr>
              <a:t>Syslog implementations always contain two types of systems:</a:t>
            </a:r>
          </a:p>
          <a:p>
            <a:endParaRPr lang="en-US" sz="16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600" b="1" dirty="0">
                <a:latin typeface="Arial" panose="020B0604020202020204" pitchFamily="34" charset="0"/>
                <a:cs typeface="Arial" panose="020B0604020202020204" pitchFamily="34" charset="0"/>
              </a:rPr>
              <a:t>Syslog servers</a:t>
            </a:r>
            <a:r>
              <a:rPr lang="en-US" sz="1600" dirty="0">
                <a:latin typeface="Arial" panose="020B0604020202020204" pitchFamily="34" charset="0"/>
                <a:cs typeface="Arial" panose="020B0604020202020204" pitchFamily="34" charset="0"/>
              </a:rPr>
              <a:t> - Also known as log hosts, these systems accept and process log messages from syslog clients.</a:t>
            </a:r>
          </a:p>
          <a:p>
            <a:pPr marL="285750" indent="-285750">
              <a:buFont typeface="Arial" panose="020B0604020202020204" pitchFamily="34" charset="0"/>
              <a:buChar char="•"/>
            </a:pPr>
            <a:r>
              <a:rPr lang="en-US" sz="1600" b="1" dirty="0">
                <a:latin typeface="Arial" panose="020B0604020202020204" pitchFamily="34" charset="0"/>
                <a:cs typeface="Arial" panose="020B0604020202020204" pitchFamily="34" charset="0"/>
              </a:rPr>
              <a:t>Syslog clients</a:t>
            </a:r>
            <a:r>
              <a:rPr lang="en-US" sz="1600" dirty="0">
                <a:latin typeface="Arial" panose="020B0604020202020204" pitchFamily="34" charset="0"/>
                <a:cs typeface="Arial" panose="020B0604020202020204" pitchFamily="34" charset="0"/>
              </a:rPr>
              <a:t> - Routers or other types of equipment that generate and forward log messages to syslog servers.</a:t>
            </a:r>
          </a:p>
          <a:p>
            <a:endParaRPr lang="en-US" sz="1600" dirty="0">
              <a:latin typeface="Arial" panose="020B0604020202020204" pitchFamily="34" charset="0"/>
              <a:cs typeface="Arial" panose="020B0604020202020204" pitchFamily="34" charset="0"/>
            </a:endParaRPr>
          </a:p>
          <a:p>
            <a:r>
              <a:rPr lang="en-US" sz="1600" dirty="0">
                <a:latin typeface="Arial" panose="020B0604020202020204" pitchFamily="34" charset="0"/>
                <a:cs typeface="Arial" panose="020B0604020202020204" pitchFamily="34" charset="0"/>
              </a:rPr>
              <a:t>The topology in the figure identifies the syslog server at IP address 10.2.2.6. The rest of the servers and devices in the topology can be configured as syslog clients, which send syslog messages to the syslog server.</a:t>
            </a:r>
          </a:p>
        </p:txBody>
      </p:sp>
      <p:pic>
        <p:nvPicPr>
          <p:cNvPr id="4" name="Picture 3">
            <a:extLst>
              <a:ext uri="{FF2B5EF4-FFF2-40B4-BE49-F238E27FC236}">
                <a16:creationId xmlns:a16="http://schemas.microsoft.com/office/drawing/2014/main" id="{88EA2DAC-AB1D-41D1-8520-5CC11959CA27}"/>
              </a:ext>
            </a:extLst>
          </p:cNvPr>
          <p:cNvPicPr>
            <a:picLocks noChangeAspect="1"/>
          </p:cNvPicPr>
          <p:nvPr/>
        </p:nvPicPr>
        <p:blipFill>
          <a:blip r:embed="rId3"/>
          <a:stretch>
            <a:fillRect/>
          </a:stretch>
        </p:blipFill>
        <p:spPr>
          <a:xfrm>
            <a:off x="4164175" y="731520"/>
            <a:ext cx="4860670" cy="3411855"/>
          </a:xfrm>
          <a:prstGeom prst="rect">
            <a:avLst/>
          </a:prstGeom>
        </p:spPr>
      </p:pic>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 xmlns:ma14="http://schemas.microsoft.com/office/mac/drawingml/2011/main" val="0"/>
            </a:ext>
          </a:extLst>
        </p:spPr>
        <p:txBody>
          <a:bodyPr/>
          <a:lstStyle>
            <a:lvl1pPr>
              <a:defRPr sz="600">
                <a:solidFill>
                  <a:srgbClr val="D9D9D9"/>
                </a:solidFill>
              </a:defRPr>
            </a:lvl1pPr>
          </a:lstStyle>
          <a:p>
            <a:fld id="{F7021451-1387-4CA6-816F-3879F97B5CBC}" type="slidenum">
              <a:rPr lang="en-US"/>
              <a:t>45</a:t>
            </a:fld>
            <a:endParaRPr lang="en-US" dirty="0"/>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name="Slide 39">
    <p:spTree>
      <p:nvGrpSpPr>
        <p:cNvPr id="1" name=""/>
        <p:cNvGrpSpPr/>
        <p:nvPr/>
      </p:nvGrpSpPr>
      <p:grpSpPr>
        <a:xfrm>
          <a:off x="0" y="0"/>
          <a:ext cx="0" cy="0"/>
          <a:chOff x="0" y="0"/>
          <a:chExt cx="0" cy="0"/>
        </a:xfrm>
      </p:grpSpPr>
      <p:sp>
        <p:nvSpPr>
          <p:cNvPr id="2" name="Object1"/>
          <p:cNvSpPr>
            <a:spLocks noGrp="1"/>
          </p:cNvSpPr>
          <p:nvPr>
            <p:ph type="body" idx="101" hasCustomPrompt="1"/>
          </p:nvPr>
        </p:nvSpPr>
        <p:spPr>
          <a:xfrm>
            <a:off x="0" y="0"/>
            <a:ext cx="9144000" cy="274320"/>
          </a:xfrm>
          <a:prstGeom prst="rect">
            <a:avLst/>
          </a:prstGeom>
          <a:noFill/>
          <a:ln/>
        </p:spPr>
        <p:txBody>
          <a:bodyPr wrap="square" rtlCol="0"/>
          <a:lstStyle/>
          <a:p>
            <a:pPr marL="0" indent="0">
              <a:buNone/>
            </a:pPr>
            <a:r>
              <a:rPr lang="en-US" dirty="0"/>
              <a:t>Network Security Using Syslog</a:t>
            </a:r>
          </a:p>
        </p:txBody>
      </p:sp>
      <p:sp>
        <p:nvSpPr>
          <p:cNvPr id="3" name="Object2"/>
          <p:cNvSpPr>
            <a:spLocks noGrp="1"/>
          </p:cNvSpPr>
          <p:nvPr>
            <p:ph type="body" idx="100" hasCustomPrompt="1"/>
          </p:nvPr>
        </p:nvSpPr>
        <p:spPr>
          <a:xfrm>
            <a:off x="0" y="274320"/>
            <a:ext cx="9144000" cy="914400"/>
          </a:xfrm>
          <a:prstGeom prst="rect">
            <a:avLst/>
          </a:prstGeom>
          <a:noFill/>
          <a:ln/>
        </p:spPr>
        <p:txBody>
          <a:bodyPr wrap="square" rtlCol="0"/>
          <a:lstStyle/>
          <a:p>
            <a:pPr marL="0" indent="0">
              <a:buNone/>
            </a:pPr>
            <a:r>
              <a:rPr lang="en-US" dirty="0"/>
              <a:t>Syslog Configuration</a:t>
            </a:r>
          </a:p>
        </p:txBody>
      </p:sp>
      <p:sp>
        <p:nvSpPr>
          <p:cNvPr id="5" name="Object4"/>
          <p:cNvSpPr/>
          <p:nvPr/>
        </p:nvSpPr>
        <p:spPr>
          <a:xfrm>
            <a:off x="-1" y="914400"/>
            <a:ext cx="4818491" cy="3188473"/>
          </a:xfrm>
          <a:prstGeom prst="rect">
            <a:avLst/>
          </a:prstGeom>
          <a:noFill/>
          <a:ln/>
        </p:spPr>
        <p:txBody>
          <a:bodyPr wrap="square" rtlCol="0" anchor="t"/>
          <a:lstStyle/>
          <a:p>
            <a:r>
              <a:rPr lang="en-US" sz="1600" dirty="0">
                <a:effectLst/>
                <a:latin typeface="Arial" panose="020B0604020202020204" pitchFamily="34" charset="0"/>
                <a:cs typeface="Arial" panose="020B0604020202020204" pitchFamily="34" charset="0"/>
              </a:rPr>
              <a:t>Configure system logging with the following steps:</a:t>
            </a:r>
          </a:p>
          <a:p>
            <a:endParaRPr lang="en-US" sz="1600" dirty="0">
              <a:effectLst/>
              <a:latin typeface="Arial" panose="020B0604020202020204" pitchFamily="34" charset="0"/>
              <a:cs typeface="Arial" panose="020B0604020202020204" pitchFamily="34" charset="0"/>
            </a:endParaRPr>
          </a:p>
          <a:p>
            <a:r>
              <a:rPr lang="en-US" sz="1600" b="1" dirty="0">
                <a:effectLst/>
                <a:latin typeface="Arial" panose="020B0604020202020204" pitchFamily="34" charset="0"/>
                <a:cs typeface="Arial" panose="020B0604020202020204" pitchFamily="34" charset="0"/>
              </a:rPr>
              <a:t>Step 1</a:t>
            </a:r>
            <a:r>
              <a:rPr lang="en-US" sz="1600" dirty="0">
                <a:effectLst/>
                <a:latin typeface="Arial" panose="020B0604020202020204" pitchFamily="34" charset="0"/>
                <a:cs typeface="Arial" panose="020B0604020202020204" pitchFamily="34" charset="0"/>
              </a:rPr>
              <a:t>. Set the destination logging host using the </a:t>
            </a:r>
            <a:r>
              <a:rPr lang="en-US" sz="1600" b="1" dirty="0">
                <a:effectLst/>
                <a:latin typeface="Arial" panose="020B0604020202020204" pitchFamily="34" charset="0"/>
                <a:cs typeface="Arial" panose="020B0604020202020204" pitchFamily="34" charset="0"/>
              </a:rPr>
              <a:t>logging [host]</a:t>
            </a:r>
            <a:r>
              <a:rPr lang="en-US" sz="1600" dirty="0">
                <a:effectLst/>
                <a:latin typeface="Arial" panose="020B0604020202020204" pitchFamily="34" charset="0"/>
                <a:cs typeface="Arial" panose="020B0604020202020204" pitchFamily="34" charset="0"/>
              </a:rPr>
              <a:t> command.</a:t>
            </a:r>
          </a:p>
          <a:p>
            <a:r>
              <a:rPr lang="en-US" sz="1600" dirty="0">
                <a:effectLst/>
                <a:latin typeface="Arial" panose="020B0604020202020204" pitchFamily="34" charset="0"/>
                <a:cs typeface="Arial" panose="020B0604020202020204" pitchFamily="34" charset="0"/>
              </a:rPr>
              <a:t/>
            </a:r>
            <a:br>
              <a:rPr lang="en-US" sz="1600" dirty="0">
                <a:effectLst/>
                <a:latin typeface="Arial" panose="020B0604020202020204" pitchFamily="34" charset="0"/>
                <a:cs typeface="Arial" panose="020B0604020202020204" pitchFamily="34" charset="0"/>
              </a:rPr>
            </a:br>
            <a:r>
              <a:rPr lang="en-US" sz="1600" b="1" dirty="0">
                <a:effectLst/>
                <a:latin typeface="Arial" panose="020B0604020202020204" pitchFamily="34" charset="0"/>
                <a:cs typeface="Arial" panose="020B0604020202020204" pitchFamily="34" charset="0"/>
              </a:rPr>
              <a:t>Step 2</a:t>
            </a:r>
            <a:r>
              <a:rPr lang="en-US" sz="1600" dirty="0">
                <a:effectLst/>
                <a:latin typeface="Arial" panose="020B0604020202020204" pitchFamily="34" charset="0"/>
                <a:cs typeface="Arial" panose="020B0604020202020204" pitchFamily="34" charset="0"/>
              </a:rPr>
              <a:t>. (Optional) Set the log severity (trap) level using the </a:t>
            </a:r>
            <a:r>
              <a:rPr lang="en-US" sz="1600" b="1" dirty="0">
                <a:effectLst/>
                <a:latin typeface="Arial" panose="020B0604020202020204" pitchFamily="34" charset="0"/>
                <a:cs typeface="Arial" panose="020B0604020202020204" pitchFamily="34" charset="0"/>
              </a:rPr>
              <a:t>logging trap</a:t>
            </a:r>
            <a:r>
              <a:rPr lang="en-US" sz="1600" dirty="0">
                <a:effectLst/>
                <a:latin typeface="Arial" panose="020B0604020202020204" pitchFamily="34" charset="0"/>
                <a:cs typeface="Arial" panose="020B0604020202020204" pitchFamily="34" charset="0"/>
              </a:rPr>
              <a:t> command.</a:t>
            </a:r>
          </a:p>
          <a:p>
            <a:r>
              <a:rPr lang="en-US" sz="1600" dirty="0">
                <a:effectLst/>
                <a:latin typeface="Arial" panose="020B0604020202020204" pitchFamily="34" charset="0"/>
                <a:cs typeface="Arial" panose="020B0604020202020204" pitchFamily="34" charset="0"/>
              </a:rPr>
              <a:t/>
            </a:r>
            <a:br>
              <a:rPr lang="en-US" sz="1600" dirty="0">
                <a:effectLst/>
                <a:latin typeface="Arial" panose="020B0604020202020204" pitchFamily="34" charset="0"/>
                <a:cs typeface="Arial" panose="020B0604020202020204" pitchFamily="34" charset="0"/>
              </a:rPr>
            </a:br>
            <a:r>
              <a:rPr lang="en-US" sz="1600" b="1" dirty="0">
                <a:effectLst/>
                <a:latin typeface="Arial" panose="020B0604020202020204" pitchFamily="34" charset="0"/>
                <a:cs typeface="Arial" panose="020B0604020202020204" pitchFamily="34" charset="0"/>
              </a:rPr>
              <a:t>Step 3</a:t>
            </a:r>
            <a:r>
              <a:rPr lang="en-US" sz="1600" dirty="0">
                <a:effectLst/>
                <a:latin typeface="Arial" panose="020B0604020202020204" pitchFamily="34" charset="0"/>
                <a:cs typeface="Arial" panose="020B0604020202020204" pitchFamily="34" charset="0"/>
              </a:rPr>
              <a:t>. (Optional) Set the source interface using the </a:t>
            </a:r>
            <a:r>
              <a:rPr lang="en-US" sz="1600" b="1" dirty="0">
                <a:effectLst/>
                <a:latin typeface="Arial" panose="020B0604020202020204" pitchFamily="34" charset="0"/>
                <a:cs typeface="Arial" panose="020B0604020202020204" pitchFamily="34" charset="0"/>
              </a:rPr>
              <a:t>logging source-interface</a:t>
            </a:r>
            <a:r>
              <a:rPr lang="en-US" sz="1600" dirty="0">
                <a:effectLst/>
                <a:latin typeface="Arial" panose="020B0604020202020204" pitchFamily="34" charset="0"/>
                <a:cs typeface="Arial" panose="020B0604020202020204" pitchFamily="34" charset="0"/>
              </a:rPr>
              <a:t> command.</a:t>
            </a:r>
          </a:p>
          <a:p>
            <a:r>
              <a:rPr lang="en-US" sz="1600" dirty="0">
                <a:effectLst/>
                <a:latin typeface="Arial" panose="020B0604020202020204" pitchFamily="34" charset="0"/>
                <a:cs typeface="Arial" panose="020B0604020202020204" pitchFamily="34" charset="0"/>
              </a:rPr>
              <a:t/>
            </a:r>
            <a:br>
              <a:rPr lang="en-US" sz="1600" dirty="0">
                <a:effectLst/>
                <a:latin typeface="Arial" panose="020B0604020202020204" pitchFamily="34" charset="0"/>
                <a:cs typeface="Arial" panose="020B0604020202020204" pitchFamily="34" charset="0"/>
              </a:rPr>
            </a:br>
            <a:r>
              <a:rPr lang="en-US" sz="1600" b="1" dirty="0">
                <a:effectLst/>
                <a:latin typeface="Arial" panose="020B0604020202020204" pitchFamily="34" charset="0"/>
                <a:cs typeface="Arial" panose="020B0604020202020204" pitchFamily="34" charset="0"/>
              </a:rPr>
              <a:t>Step 4</a:t>
            </a:r>
            <a:r>
              <a:rPr lang="en-US" sz="1600" dirty="0">
                <a:effectLst/>
                <a:latin typeface="Arial" panose="020B0604020202020204" pitchFamily="34" charset="0"/>
                <a:cs typeface="Arial" panose="020B0604020202020204" pitchFamily="34" charset="0"/>
              </a:rPr>
              <a:t>. (Optional) Enable logging to all enabled destinations with the </a:t>
            </a:r>
            <a:r>
              <a:rPr lang="en-US" sz="1600" b="1" dirty="0">
                <a:effectLst/>
                <a:latin typeface="Arial" panose="020B0604020202020204" pitchFamily="34" charset="0"/>
                <a:cs typeface="Arial" panose="020B0604020202020204" pitchFamily="34" charset="0"/>
              </a:rPr>
              <a:t>logging on</a:t>
            </a:r>
            <a:r>
              <a:rPr lang="en-US" sz="1600" dirty="0">
                <a:effectLst/>
                <a:latin typeface="Arial" panose="020B0604020202020204" pitchFamily="34" charset="0"/>
                <a:cs typeface="Arial" panose="020B0604020202020204" pitchFamily="34" charset="0"/>
              </a:rPr>
              <a:t> command.</a:t>
            </a:r>
          </a:p>
        </p:txBody>
      </p:sp>
      <p:sp>
        <p:nvSpPr>
          <p:cNvPr id="8" name="TextBox 7">
            <a:extLst>
              <a:ext uri="{FF2B5EF4-FFF2-40B4-BE49-F238E27FC236}">
                <a16:creationId xmlns:a16="http://schemas.microsoft.com/office/drawing/2014/main" id="{49BB126E-87EF-46F3-BD0B-1FFE8ADC97B4}"/>
              </a:ext>
            </a:extLst>
          </p:cNvPr>
          <p:cNvSpPr txBox="1"/>
          <p:nvPr/>
        </p:nvSpPr>
        <p:spPr>
          <a:xfrm>
            <a:off x="4532244" y="4044434"/>
            <a:ext cx="4611756" cy="369332"/>
          </a:xfrm>
          <a:prstGeom prst="rect">
            <a:avLst/>
          </a:prstGeom>
          <a:noFill/>
        </p:spPr>
        <p:txBody>
          <a:bodyPr wrap="square">
            <a:spAutoFit/>
          </a:bodyPr>
          <a:lstStyle/>
          <a:p>
            <a:r>
              <a:rPr lang="en-US" dirty="0"/>
              <a:t>The figure shows the syslog reference topology.</a:t>
            </a:r>
          </a:p>
        </p:txBody>
      </p:sp>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 xmlns:ma14="http://schemas.microsoft.com/office/mac/drawingml/2011/main" val="0"/>
            </a:ext>
          </a:extLst>
        </p:spPr>
        <p:txBody>
          <a:bodyPr/>
          <a:lstStyle>
            <a:lvl1pPr>
              <a:defRPr sz="600">
                <a:solidFill>
                  <a:srgbClr val="D9D9D9"/>
                </a:solidFill>
              </a:defRPr>
            </a:lvl1pPr>
          </a:lstStyle>
          <a:p>
            <a:fld id="{F7021451-1387-4CA6-816F-3879F97B5CBC}" type="slidenum">
              <a:rPr lang="en-US"/>
              <a:t>46</a:t>
            </a:fld>
            <a:endParaRPr lang="en-US" dirty="0"/>
          </a:p>
        </p:txBody>
      </p:sp>
      <p:pic>
        <p:nvPicPr>
          <p:cNvPr id="4" name="Picture 3">
            <a:extLst>
              <a:ext uri="{FF2B5EF4-FFF2-40B4-BE49-F238E27FC236}">
                <a16:creationId xmlns:a16="http://schemas.microsoft.com/office/drawing/2014/main" id="{DE7CE278-0E59-4281-A45D-2F9497D3254D}"/>
              </a:ext>
            </a:extLst>
          </p:cNvPr>
          <p:cNvPicPr>
            <a:picLocks noChangeAspect="1"/>
          </p:cNvPicPr>
          <p:nvPr/>
        </p:nvPicPr>
        <p:blipFill>
          <a:blip r:embed="rId3"/>
          <a:stretch>
            <a:fillRect/>
          </a:stretch>
        </p:blipFill>
        <p:spPr>
          <a:xfrm>
            <a:off x="4648703" y="729734"/>
            <a:ext cx="4522907" cy="3099316"/>
          </a:xfrm>
          <a:prstGeom prst="rect">
            <a:avLst/>
          </a:prstGeom>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1"/>
          <p:cNvSpPr>
            <a:spLocks noGrp="1"/>
          </p:cNvSpPr>
          <p:nvPr>
            <p:ph type="body" idx="101" hasCustomPrompt="1"/>
          </p:nvPr>
        </p:nvSpPr>
        <p:spPr>
          <a:xfrm>
            <a:off x="0" y="0"/>
            <a:ext cx="9144000" cy="274320"/>
          </a:xfrm>
          <a:prstGeom prst="rect">
            <a:avLst/>
          </a:prstGeom>
          <a:noFill/>
          <a:ln/>
        </p:spPr>
        <p:txBody>
          <a:bodyPr wrap="square" rtlCol="0"/>
          <a:lstStyle/>
          <a:p>
            <a:pPr marL="0" indent="0">
              <a:buNone/>
            </a:pPr>
            <a:r>
              <a:rPr lang="en-US" dirty="0"/>
              <a:t>Network Security Using Syslog</a:t>
            </a:r>
          </a:p>
        </p:txBody>
      </p:sp>
      <p:sp>
        <p:nvSpPr>
          <p:cNvPr id="3" name="Object2"/>
          <p:cNvSpPr>
            <a:spLocks noGrp="1"/>
          </p:cNvSpPr>
          <p:nvPr>
            <p:ph type="body" idx="100" hasCustomPrompt="1"/>
          </p:nvPr>
        </p:nvSpPr>
        <p:spPr>
          <a:xfrm>
            <a:off x="0" y="274320"/>
            <a:ext cx="9144000" cy="914400"/>
          </a:xfrm>
          <a:prstGeom prst="rect">
            <a:avLst/>
          </a:prstGeom>
          <a:noFill/>
          <a:ln/>
        </p:spPr>
        <p:txBody>
          <a:bodyPr wrap="square" rtlCol="0"/>
          <a:lstStyle/>
          <a:p>
            <a:pPr marL="0" indent="0">
              <a:buNone/>
            </a:pPr>
            <a:r>
              <a:rPr lang="en-US" dirty="0"/>
              <a:t>Syslog Configuration (Cont.)</a:t>
            </a:r>
          </a:p>
        </p:txBody>
      </p:sp>
      <p:pic>
        <p:nvPicPr>
          <p:cNvPr id="7" name="Picture 6">
            <a:extLst>
              <a:ext uri="{FF2B5EF4-FFF2-40B4-BE49-F238E27FC236}">
                <a16:creationId xmlns:a16="http://schemas.microsoft.com/office/drawing/2014/main" id="{5CAE8930-DC0F-430A-8552-65A7F4003CFC}"/>
              </a:ext>
            </a:extLst>
          </p:cNvPr>
          <p:cNvPicPr>
            <a:picLocks noChangeAspect="1"/>
          </p:cNvPicPr>
          <p:nvPr/>
        </p:nvPicPr>
        <p:blipFill>
          <a:blip r:embed="rId3"/>
          <a:stretch>
            <a:fillRect/>
          </a:stretch>
        </p:blipFill>
        <p:spPr>
          <a:xfrm>
            <a:off x="1552575" y="857481"/>
            <a:ext cx="5362575" cy="3923306"/>
          </a:xfrm>
          <a:prstGeom prst="rect">
            <a:avLst/>
          </a:prstGeom>
        </p:spPr>
      </p:pic>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ma14="http://schemas.microsoft.com/office/mac/drawingml/2011/main" xmlns="" val="0"/>
            </a:ext>
          </a:extLst>
        </p:spPr>
        <p:txBody>
          <a:bodyPr/>
          <a:lstStyle>
            <a:lvl1pPr>
              <a:defRPr sz="600">
                <a:solidFill>
                  <a:srgbClr val="D9D9D9"/>
                </a:solidFill>
              </a:defRPr>
            </a:lvl1pPr>
          </a:lstStyle>
          <a:p>
            <a:fld id="{F7021451-1387-4CA6-816F-3879F97B5CBC}" type="slidenum">
              <a:rPr lang="en-US"/>
              <a:t>47</a:t>
            </a:fld>
            <a:endParaRPr lang="en-US" dirty="0"/>
          </a:p>
        </p:txBody>
      </p:sp>
    </p:spTree>
    <p:extLst>
      <p:ext uri="{BB962C8B-B14F-4D97-AF65-F5344CB8AC3E}">
        <p14:creationId xmlns:p14="http://schemas.microsoft.com/office/powerpoint/2010/main" val="137334806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name="Slide 40">
    <p:spTree>
      <p:nvGrpSpPr>
        <p:cNvPr id="1" name=""/>
        <p:cNvGrpSpPr/>
        <p:nvPr/>
      </p:nvGrpSpPr>
      <p:grpSpPr>
        <a:xfrm>
          <a:off x="0" y="0"/>
          <a:ext cx="0" cy="0"/>
          <a:chOff x="0" y="0"/>
          <a:chExt cx="0" cy="0"/>
        </a:xfrm>
      </p:grpSpPr>
      <p:sp>
        <p:nvSpPr>
          <p:cNvPr id="2" name="Object1"/>
          <p:cNvSpPr>
            <a:spLocks noGrp="1"/>
          </p:cNvSpPr>
          <p:nvPr>
            <p:ph type="body" idx="100" hasCustomPrompt="1"/>
          </p:nvPr>
        </p:nvSpPr>
        <p:spPr>
          <a:xfrm>
            <a:off x="457200" y="2057400"/>
            <a:ext cx="8229600" cy="914400"/>
          </a:xfrm>
          <a:prstGeom prst="rect">
            <a:avLst/>
          </a:prstGeom>
          <a:noFill/>
          <a:ln/>
        </p:spPr>
        <p:txBody>
          <a:bodyPr wrap="square" rtlCol="0"/>
          <a:lstStyle/>
          <a:p>
            <a:pPr marL="0" indent="0">
              <a:buNone/>
            </a:pPr>
            <a:r>
              <a:rPr lang="en-US" dirty="0"/>
              <a:t>6.6 NTP Configuration</a:t>
            </a:r>
          </a:p>
        </p:txBody>
      </p:sp>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 xmlns:ma14="http://schemas.microsoft.com/office/mac/drawingml/2011/main" val="0"/>
            </a:ext>
          </a:extLst>
        </p:spPr>
        <p:txBody>
          <a:bodyPr/>
          <a:lstStyle>
            <a:lvl1pPr>
              <a:defRPr sz="600">
                <a:solidFill>
                  <a:srgbClr val="D9D9D9"/>
                </a:solidFill>
              </a:defRPr>
            </a:lvl1pPr>
          </a:lstStyle>
          <a:p>
            <a:fld id="{F7021451-1387-4CA6-816F-3879F97B5CBC}" type="slidenum">
              <a:rPr lang="en-US"/>
              <a:t>48</a:t>
            </a:fld>
            <a:endParaRPr lang="en-US" dirty="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name="Slide 41">
    <p:spTree>
      <p:nvGrpSpPr>
        <p:cNvPr id="1" name=""/>
        <p:cNvGrpSpPr/>
        <p:nvPr/>
      </p:nvGrpSpPr>
      <p:grpSpPr>
        <a:xfrm>
          <a:off x="0" y="0"/>
          <a:ext cx="0" cy="0"/>
          <a:chOff x="0" y="0"/>
          <a:chExt cx="0" cy="0"/>
        </a:xfrm>
      </p:grpSpPr>
      <p:sp>
        <p:nvSpPr>
          <p:cNvPr id="2" name="Object1"/>
          <p:cNvSpPr>
            <a:spLocks noGrp="1"/>
          </p:cNvSpPr>
          <p:nvPr>
            <p:ph type="body" idx="101" hasCustomPrompt="1"/>
          </p:nvPr>
        </p:nvSpPr>
        <p:spPr>
          <a:xfrm>
            <a:off x="0" y="0"/>
            <a:ext cx="9144000" cy="274320"/>
          </a:xfrm>
          <a:prstGeom prst="rect">
            <a:avLst/>
          </a:prstGeom>
          <a:noFill/>
          <a:ln/>
        </p:spPr>
        <p:txBody>
          <a:bodyPr wrap="square" rtlCol="0"/>
          <a:lstStyle/>
          <a:p>
            <a:pPr marL="0" indent="0">
              <a:buNone/>
            </a:pPr>
            <a:r>
              <a:rPr lang="en-US" dirty="0"/>
              <a:t>NTP Configuration</a:t>
            </a:r>
          </a:p>
        </p:txBody>
      </p:sp>
      <p:sp>
        <p:nvSpPr>
          <p:cNvPr id="3" name="Object2"/>
          <p:cNvSpPr>
            <a:spLocks noGrp="1"/>
          </p:cNvSpPr>
          <p:nvPr>
            <p:ph type="body" idx="100" hasCustomPrompt="1"/>
          </p:nvPr>
        </p:nvSpPr>
        <p:spPr>
          <a:xfrm>
            <a:off x="0" y="274320"/>
            <a:ext cx="9144000" cy="914400"/>
          </a:xfrm>
          <a:prstGeom prst="rect">
            <a:avLst/>
          </a:prstGeom>
          <a:noFill/>
          <a:ln/>
        </p:spPr>
        <p:txBody>
          <a:bodyPr wrap="square" rtlCol="0"/>
          <a:lstStyle/>
          <a:p>
            <a:pPr marL="0" indent="0">
              <a:buNone/>
            </a:pPr>
            <a:r>
              <a:rPr lang="en-US" dirty="0"/>
              <a:t>Time and Calendar Services</a:t>
            </a:r>
          </a:p>
        </p:txBody>
      </p:sp>
      <p:sp>
        <p:nvSpPr>
          <p:cNvPr id="5" name="Object4"/>
          <p:cNvSpPr/>
          <p:nvPr/>
        </p:nvSpPr>
        <p:spPr>
          <a:xfrm>
            <a:off x="0" y="914400"/>
            <a:ext cx="8686800" cy="1367624"/>
          </a:xfrm>
          <a:prstGeom prst="rect">
            <a:avLst/>
          </a:prstGeom>
          <a:noFill/>
          <a:ln/>
        </p:spPr>
        <p:txBody>
          <a:bodyPr wrap="square" rtlCol="0" anchor="t"/>
          <a:lstStyle/>
          <a:p>
            <a:pPr>
              <a:lnSpc>
                <a:spcPts val="2000"/>
              </a:lnSpc>
            </a:pPr>
            <a:r>
              <a:rPr lang="en-US" dirty="0">
                <a:latin typeface="Arial" panose="020B0604020202020204" pitchFamily="34" charset="0"/>
                <a:cs typeface="Arial" panose="020B0604020202020204" pitchFamily="34" charset="0"/>
              </a:rPr>
              <a:t>The software clock on a router or switch starts when the system boots. It is the primary source of time for the system. It is important to synchronize the time across all devices on the network because all aspects of managing, securing, troubleshooting, and planning networks require accurate timestamping.</a:t>
            </a:r>
          </a:p>
          <a:p>
            <a:pPr>
              <a:lnSpc>
                <a:spcPts val="2000"/>
              </a:lnSpc>
            </a:pPr>
            <a:endParaRPr lang="en-US" dirty="0">
              <a:latin typeface="Arial" panose="020B0604020202020204" pitchFamily="34" charset="0"/>
              <a:cs typeface="Arial" panose="020B0604020202020204" pitchFamily="34" charset="0"/>
            </a:endParaRPr>
          </a:p>
          <a:p>
            <a:pPr>
              <a:lnSpc>
                <a:spcPts val="2000"/>
              </a:lnSpc>
            </a:pPr>
            <a:r>
              <a:rPr lang="en-US" dirty="0">
                <a:latin typeface="Arial" panose="020B0604020202020204" pitchFamily="34" charset="0"/>
                <a:cs typeface="Arial" panose="020B0604020202020204" pitchFamily="34" charset="0"/>
              </a:rPr>
              <a:t>The date and time settings on a router or switch can be manually configured, using the </a:t>
            </a:r>
            <a:r>
              <a:rPr lang="en-US" b="1" dirty="0">
                <a:latin typeface="Arial" panose="020B0604020202020204" pitchFamily="34" charset="0"/>
                <a:cs typeface="Arial" panose="020B0604020202020204" pitchFamily="34" charset="0"/>
              </a:rPr>
              <a:t>clock set </a:t>
            </a:r>
            <a:r>
              <a:rPr lang="en-US" dirty="0">
                <a:latin typeface="Arial" panose="020B0604020202020204" pitchFamily="34" charset="0"/>
                <a:cs typeface="Arial" panose="020B0604020202020204" pitchFamily="34" charset="0"/>
              </a:rPr>
              <a:t>command, as shown in the example.</a:t>
            </a:r>
          </a:p>
        </p:txBody>
      </p:sp>
      <p:pic>
        <p:nvPicPr>
          <p:cNvPr id="4" name="Picture 3">
            <a:extLst>
              <a:ext uri="{FF2B5EF4-FFF2-40B4-BE49-F238E27FC236}">
                <a16:creationId xmlns:a16="http://schemas.microsoft.com/office/drawing/2014/main" id="{15A29398-5FDC-4052-A517-89CBB0A1DA42}"/>
              </a:ext>
            </a:extLst>
          </p:cNvPr>
          <p:cNvPicPr>
            <a:picLocks noChangeAspect="1"/>
          </p:cNvPicPr>
          <p:nvPr/>
        </p:nvPicPr>
        <p:blipFill>
          <a:blip r:embed="rId3"/>
          <a:stretch>
            <a:fillRect/>
          </a:stretch>
        </p:blipFill>
        <p:spPr>
          <a:xfrm>
            <a:off x="0" y="2823943"/>
            <a:ext cx="8686800" cy="1356457"/>
          </a:xfrm>
          <a:prstGeom prst="rect">
            <a:avLst/>
          </a:prstGeom>
        </p:spPr>
      </p:pic>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 xmlns:ma14="http://schemas.microsoft.com/office/mac/drawingml/2011/main" val="0"/>
            </a:ext>
          </a:extLst>
        </p:spPr>
        <p:txBody>
          <a:bodyPr/>
          <a:lstStyle>
            <a:lvl1pPr>
              <a:defRPr sz="600">
                <a:solidFill>
                  <a:srgbClr val="D9D9D9"/>
                </a:solidFill>
              </a:defRPr>
            </a:lvl1pPr>
          </a:lstStyle>
          <a:p>
            <a:fld id="{F7021451-1387-4CA6-816F-3879F97B5CBC}" type="slidenum">
              <a:rPr lang="en-US"/>
              <a:t>49</a:t>
            </a:fld>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Object1"/>
          <p:cNvSpPr>
            <a:spLocks noGrp="1"/>
          </p:cNvSpPr>
          <p:nvPr>
            <p:ph type="body" idx="101" hasCustomPrompt="1"/>
          </p:nvPr>
        </p:nvSpPr>
        <p:spPr>
          <a:xfrm>
            <a:off x="0" y="0"/>
            <a:ext cx="9144000" cy="274320"/>
          </a:xfrm>
          <a:prstGeom prst="rect">
            <a:avLst/>
          </a:prstGeom>
          <a:noFill/>
          <a:ln/>
        </p:spPr>
        <p:txBody>
          <a:bodyPr wrap="square" rtlCol="0"/>
          <a:lstStyle/>
          <a:p>
            <a:pPr marL="0" indent="0">
              <a:buNone/>
            </a:pPr>
            <a:r>
              <a:rPr lang="en-US" dirty="0"/>
              <a:t>Secure Cisco IOS Image and Configuration Files</a:t>
            </a:r>
          </a:p>
        </p:txBody>
      </p:sp>
      <p:sp>
        <p:nvSpPr>
          <p:cNvPr id="3" name="Object2"/>
          <p:cNvSpPr>
            <a:spLocks noGrp="1"/>
          </p:cNvSpPr>
          <p:nvPr>
            <p:ph type="body" idx="100" hasCustomPrompt="1"/>
          </p:nvPr>
        </p:nvSpPr>
        <p:spPr>
          <a:xfrm>
            <a:off x="0" y="274320"/>
            <a:ext cx="9144000" cy="914400"/>
          </a:xfrm>
          <a:prstGeom prst="rect">
            <a:avLst/>
          </a:prstGeom>
          <a:noFill/>
          <a:ln/>
        </p:spPr>
        <p:txBody>
          <a:bodyPr wrap="square" rtlCol="0"/>
          <a:lstStyle/>
          <a:p>
            <a:pPr marL="0" indent="0">
              <a:buNone/>
            </a:pPr>
            <a:r>
              <a:rPr lang="en-US" dirty="0"/>
              <a:t>Enabling the IOS Image Resilience Feature</a:t>
            </a:r>
          </a:p>
        </p:txBody>
      </p:sp>
      <p:sp>
        <p:nvSpPr>
          <p:cNvPr id="5" name="Object4"/>
          <p:cNvSpPr/>
          <p:nvPr/>
        </p:nvSpPr>
        <p:spPr>
          <a:xfrm>
            <a:off x="136525" y="914400"/>
            <a:ext cx="8870950" cy="2571750"/>
          </a:xfrm>
          <a:prstGeom prst="rect">
            <a:avLst/>
          </a:prstGeom>
          <a:noFill/>
          <a:ln/>
        </p:spPr>
        <p:txBody>
          <a:bodyPr wrap="square" rtlCol="0" anchor="t"/>
          <a:lstStyle/>
          <a:p>
            <a:pPr>
              <a:lnSpc>
                <a:spcPts val="2000"/>
              </a:lnSpc>
            </a:pPr>
            <a:r>
              <a:rPr lang="en-US" dirty="0">
                <a:latin typeface="Arial" panose="020B0604020202020204" pitchFamily="34" charset="0"/>
                <a:cs typeface="Arial" panose="020B0604020202020204" pitchFamily="34" charset="0"/>
              </a:rPr>
              <a:t>To secure the IOS image and enable Cisco IOS image resilience, use the </a:t>
            </a:r>
            <a:r>
              <a:rPr lang="en-US" b="1" dirty="0">
                <a:latin typeface="Arial" panose="020B0604020202020204" pitchFamily="34" charset="0"/>
                <a:cs typeface="Arial" panose="020B0604020202020204" pitchFamily="34" charset="0"/>
              </a:rPr>
              <a:t>secure boot-image</a:t>
            </a:r>
            <a:r>
              <a:rPr lang="en-US" dirty="0">
                <a:latin typeface="Arial" panose="020B0604020202020204" pitchFamily="34" charset="0"/>
                <a:cs typeface="Arial" panose="020B0604020202020204" pitchFamily="34" charset="0"/>
              </a:rPr>
              <a:t> global configuration mode command. When enabled for the first time, the running Cisco IOS image is secured, and a log entry is generated. </a:t>
            </a:r>
          </a:p>
          <a:p>
            <a:pPr>
              <a:lnSpc>
                <a:spcPts val="2000"/>
              </a:lnSpc>
            </a:pPr>
            <a:endParaRPr lang="en-US" dirty="0">
              <a:latin typeface="Arial" panose="020B0604020202020204" pitchFamily="34" charset="0"/>
              <a:cs typeface="Arial" panose="020B0604020202020204" pitchFamily="34" charset="0"/>
            </a:endParaRPr>
          </a:p>
          <a:p>
            <a:pPr>
              <a:lnSpc>
                <a:spcPts val="2000"/>
              </a:lnSpc>
            </a:pPr>
            <a:r>
              <a:rPr lang="en-US" dirty="0">
                <a:latin typeface="Arial" panose="020B0604020202020204" pitchFamily="34" charset="0"/>
                <a:cs typeface="Arial" panose="020B0604020202020204" pitchFamily="34" charset="0"/>
              </a:rPr>
              <a:t>The Cisco IOS image resilience feature can only be disabled through a console session using the </a:t>
            </a:r>
            <a:r>
              <a:rPr lang="en-US" b="1" dirty="0">
                <a:latin typeface="Arial" panose="020B0604020202020204" pitchFamily="34" charset="0"/>
                <a:cs typeface="Arial" panose="020B0604020202020204" pitchFamily="34" charset="0"/>
              </a:rPr>
              <a:t>no</a:t>
            </a:r>
            <a:r>
              <a:rPr lang="en-US" dirty="0">
                <a:latin typeface="Arial" panose="020B0604020202020204" pitchFamily="34" charset="0"/>
                <a:cs typeface="Arial" panose="020B0604020202020204" pitchFamily="34" charset="0"/>
              </a:rPr>
              <a:t> form of the command. Use the </a:t>
            </a:r>
            <a:r>
              <a:rPr lang="en-US" b="1" dirty="0">
                <a:latin typeface="Arial" panose="020B0604020202020204" pitchFamily="34" charset="0"/>
                <a:cs typeface="Arial" panose="020B0604020202020204" pitchFamily="34" charset="0"/>
              </a:rPr>
              <a:t>show secure bootset</a:t>
            </a:r>
            <a:r>
              <a:rPr lang="en-US" dirty="0">
                <a:latin typeface="Arial" panose="020B0604020202020204" pitchFamily="34" charset="0"/>
                <a:cs typeface="Arial" panose="020B0604020202020204" pitchFamily="34" charset="0"/>
              </a:rPr>
              <a:t> command to verify the existence of the archive.</a:t>
            </a:r>
          </a:p>
        </p:txBody>
      </p:sp>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 xmlns:ma14="http://schemas.microsoft.com/office/mac/drawingml/2011/main" val="0"/>
            </a:ext>
          </a:extLst>
        </p:spPr>
        <p:txBody>
          <a:bodyPr/>
          <a:lstStyle>
            <a:lvl1pPr>
              <a:defRPr sz="600">
                <a:solidFill>
                  <a:srgbClr val="D9D9D9"/>
                </a:solidFill>
              </a:defRPr>
            </a:lvl1pPr>
          </a:lstStyle>
          <a:p>
            <a:fld id="{F7021451-1387-4CA6-816F-3879F97B5CBC}" type="slidenum">
              <a:rPr lang="en-US"/>
              <a:t>5</a:t>
            </a:fld>
            <a:endParaRPr lang="en-US" dirty="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name="Slide 42">
    <p:spTree>
      <p:nvGrpSpPr>
        <p:cNvPr id="1" name=""/>
        <p:cNvGrpSpPr/>
        <p:nvPr/>
      </p:nvGrpSpPr>
      <p:grpSpPr>
        <a:xfrm>
          <a:off x="0" y="0"/>
          <a:ext cx="0" cy="0"/>
          <a:chOff x="0" y="0"/>
          <a:chExt cx="0" cy="0"/>
        </a:xfrm>
      </p:grpSpPr>
      <p:sp>
        <p:nvSpPr>
          <p:cNvPr id="2" name="Object1"/>
          <p:cNvSpPr>
            <a:spLocks noGrp="1"/>
          </p:cNvSpPr>
          <p:nvPr>
            <p:ph type="body" idx="101" hasCustomPrompt="1"/>
          </p:nvPr>
        </p:nvSpPr>
        <p:spPr>
          <a:xfrm>
            <a:off x="0" y="0"/>
            <a:ext cx="9144000" cy="274320"/>
          </a:xfrm>
          <a:prstGeom prst="rect">
            <a:avLst/>
          </a:prstGeom>
          <a:noFill/>
          <a:ln/>
        </p:spPr>
        <p:txBody>
          <a:bodyPr wrap="square" rtlCol="0"/>
          <a:lstStyle/>
          <a:p>
            <a:pPr marL="0" indent="0">
              <a:buNone/>
            </a:pPr>
            <a:r>
              <a:rPr lang="en-US" dirty="0"/>
              <a:t>NTP Configuration</a:t>
            </a:r>
          </a:p>
        </p:txBody>
      </p:sp>
      <p:sp>
        <p:nvSpPr>
          <p:cNvPr id="3" name="Object2"/>
          <p:cNvSpPr>
            <a:spLocks noGrp="1"/>
          </p:cNvSpPr>
          <p:nvPr>
            <p:ph type="body" idx="100" hasCustomPrompt="1"/>
          </p:nvPr>
        </p:nvSpPr>
        <p:spPr>
          <a:xfrm>
            <a:off x="0" y="274320"/>
            <a:ext cx="9144000" cy="914400"/>
          </a:xfrm>
          <a:prstGeom prst="rect">
            <a:avLst/>
          </a:prstGeom>
          <a:noFill/>
          <a:ln/>
        </p:spPr>
        <p:txBody>
          <a:bodyPr wrap="square" rtlCol="0"/>
          <a:lstStyle/>
          <a:p>
            <a:pPr marL="0" indent="0">
              <a:buNone/>
            </a:pPr>
            <a:r>
              <a:rPr lang="en-US" dirty="0"/>
              <a:t>NTP Operation</a:t>
            </a:r>
          </a:p>
        </p:txBody>
      </p:sp>
      <p:sp>
        <p:nvSpPr>
          <p:cNvPr id="6" name="TextBox 5">
            <a:extLst>
              <a:ext uri="{FF2B5EF4-FFF2-40B4-BE49-F238E27FC236}">
                <a16:creationId xmlns:a16="http://schemas.microsoft.com/office/drawing/2014/main" id="{E0DB0CC2-F55A-45DF-8936-7B14968AAFEC}"/>
              </a:ext>
            </a:extLst>
          </p:cNvPr>
          <p:cNvSpPr txBox="1"/>
          <p:nvPr/>
        </p:nvSpPr>
        <p:spPr>
          <a:xfrm>
            <a:off x="135171" y="954964"/>
            <a:ext cx="8857753" cy="923330"/>
          </a:xfrm>
          <a:prstGeom prst="rect">
            <a:avLst/>
          </a:prstGeom>
          <a:noFill/>
        </p:spPr>
        <p:txBody>
          <a:bodyPr wrap="square">
            <a:spAutoFit/>
          </a:bodyPr>
          <a:lstStyle/>
          <a:p>
            <a:r>
              <a:rPr lang="en-US" dirty="0">
                <a:latin typeface="Arial" panose="020B0604020202020204" pitchFamily="34" charset="0"/>
                <a:cs typeface="Arial" panose="020B0604020202020204" pitchFamily="34" charset="0"/>
              </a:rPr>
              <a:t>NTP networks use a hierarchical system of time sources. Each level in this hierarchical system is called a stratum. The stratum level is defined as the number of hop counts from the authoritative source.</a:t>
            </a:r>
          </a:p>
        </p:txBody>
      </p:sp>
      <p:pic>
        <p:nvPicPr>
          <p:cNvPr id="4" name="Picture 3">
            <a:extLst>
              <a:ext uri="{FF2B5EF4-FFF2-40B4-BE49-F238E27FC236}">
                <a16:creationId xmlns:a16="http://schemas.microsoft.com/office/drawing/2014/main" id="{F39CADF6-5EA6-42C5-9B51-DF678787BF12}"/>
              </a:ext>
            </a:extLst>
          </p:cNvPr>
          <p:cNvPicPr>
            <a:picLocks noChangeAspect="1"/>
          </p:cNvPicPr>
          <p:nvPr/>
        </p:nvPicPr>
        <p:blipFill>
          <a:blip r:embed="rId3"/>
          <a:stretch>
            <a:fillRect/>
          </a:stretch>
        </p:blipFill>
        <p:spPr>
          <a:xfrm>
            <a:off x="4674723" y="1878294"/>
            <a:ext cx="4240677" cy="2888961"/>
          </a:xfrm>
          <a:prstGeom prst="rect">
            <a:avLst/>
          </a:prstGeom>
        </p:spPr>
      </p:pic>
      <p:sp>
        <p:nvSpPr>
          <p:cNvPr id="9" name="TextBox 8">
            <a:extLst>
              <a:ext uri="{FF2B5EF4-FFF2-40B4-BE49-F238E27FC236}">
                <a16:creationId xmlns:a16="http://schemas.microsoft.com/office/drawing/2014/main" id="{26196C5B-97A9-44A6-AA6B-825D79A3BE6C}"/>
              </a:ext>
            </a:extLst>
          </p:cNvPr>
          <p:cNvSpPr txBox="1"/>
          <p:nvPr/>
        </p:nvSpPr>
        <p:spPr>
          <a:xfrm>
            <a:off x="135171" y="2111044"/>
            <a:ext cx="4713054" cy="2123658"/>
          </a:xfrm>
          <a:prstGeom prst="rect">
            <a:avLst/>
          </a:prstGeom>
          <a:noFill/>
        </p:spPr>
        <p:txBody>
          <a:bodyPr wrap="square">
            <a:spAutoFit/>
          </a:bodyPr>
          <a:lstStyle/>
          <a:p>
            <a:r>
              <a:rPr lang="en-US" sz="1600" dirty="0">
                <a:latin typeface="Arial" panose="020B0604020202020204" pitchFamily="34" charset="0"/>
                <a:cs typeface="Arial" panose="020B0604020202020204" pitchFamily="34" charset="0"/>
              </a:rPr>
              <a:t>The sample network consists of four stratum levels who acquire their times as follows:</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Stratum 1 server gets its time from the stratum 0 time source.</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Stratum 2 server gets its time from the stratum 1 server.</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Stratum 3 server gets its time from the stratum 2 server.</a:t>
            </a:r>
          </a:p>
        </p:txBody>
      </p:sp>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 xmlns:ma14="http://schemas.microsoft.com/office/mac/drawingml/2011/main" val="0"/>
            </a:ext>
          </a:extLst>
        </p:spPr>
        <p:txBody>
          <a:bodyPr/>
          <a:lstStyle>
            <a:lvl1pPr>
              <a:defRPr sz="600">
                <a:solidFill>
                  <a:srgbClr val="D9D9D9"/>
                </a:solidFill>
              </a:defRPr>
            </a:lvl1pPr>
          </a:lstStyle>
          <a:p>
            <a:fld id="{F7021451-1387-4CA6-816F-3879F97B5CBC}" type="slidenum">
              <a:rPr lang="en-US"/>
              <a:t>50</a:t>
            </a:fld>
            <a:endParaRPr lang="en-US" dirty="0"/>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name="Slide 43">
    <p:spTree>
      <p:nvGrpSpPr>
        <p:cNvPr id="1" name=""/>
        <p:cNvGrpSpPr/>
        <p:nvPr/>
      </p:nvGrpSpPr>
      <p:grpSpPr>
        <a:xfrm>
          <a:off x="0" y="0"/>
          <a:ext cx="0" cy="0"/>
          <a:chOff x="0" y="0"/>
          <a:chExt cx="0" cy="0"/>
        </a:xfrm>
      </p:grpSpPr>
      <p:sp>
        <p:nvSpPr>
          <p:cNvPr id="2" name="Object1"/>
          <p:cNvSpPr>
            <a:spLocks noGrp="1"/>
          </p:cNvSpPr>
          <p:nvPr>
            <p:ph type="body" idx="101" hasCustomPrompt="1"/>
          </p:nvPr>
        </p:nvSpPr>
        <p:spPr>
          <a:xfrm>
            <a:off x="0" y="0"/>
            <a:ext cx="9144000" cy="274320"/>
          </a:xfrm>
          <a:prstGeom prst="rect">
            <a:avLst/>
          </a:prstGeom>
          <a:noFill/>
          <a:ln/>
        </p:spPr>
        <p:txBody>
          <a:bodyPr wrap="square" rtlCol="0"/>
          <a:lstStyle/>
          <a:p>
            <a:pPr marL="0" indent="0">
              <a:buNone/>
            </a:pPr>
            <a:r>
              <a:rPr lang="en-US" dirty="0"/>
              <a:t>NTP Configuration</a:t>
            </a:r>
          </a:p>
        </p:txBody>
      </p:sp>
      <p:sp>
        <p:nvSpPr>
          <p:cNvPr id="3" name="Object2"/>
          <p:cNvSpPr>
            <a:spLocks noGrp="1"/>
          </p:cNvSpPr>
          <p:nvPr>
            <p:ph type="body" idx="100" hasCustomPrompt="1"/>
          </p:nvPr>
        </p:nvSpPr>
        <p:spPr>
          <a:xfrm>
            <a:off x="0" y="274320"/>
            <a:ext cx="9144000" cy="914400"/>
          </a:xfrm>
          <a:prstGeom prst="rect">
            <a:avLst/>
          </a:prstGeom>
          <a:noFill/>
          <a:ln/>
        </p:spPr>
        <p:txBody>
          <a:bodyPr wrap="square" rtlCol="0"/>
          <a:lstStyle/>
          <a:p>
            <a:pPr marL="0" indent="0">
              <a:buNone/>
            </a:pPr>
            <a:r>
              <a:rPr lang="en-US" dirty="0"/>
              <a:t>Configure and Verify NTP</a:t>
            </a:r>
          </a:p>
        </p:txBody>
      </p:sp>
      <p:sp>
        <p:nvSpPr>
          <p:cNvPr id="5" name="Object4"/>
          <p:cNvSpPr/>
          <p:nvPr/>
        </p:nvSpPr>
        <p:spPr>
          <a:xfrm>
            <a:off x="0" y="914400"/>
            <a:ext cx="8229600" cy="388307"/>
          </a:xfrm>
          <a:prstGeom prst="rect">
            <a:avLst/>
          </a:prstGeom>
          <a:noFill/>
          <a:ln/>
        </p:spPr>
        <p:txBody>
          <a:bodyPr wrap="square" rtlCol="0" anchor="t"/>
          <a:lstStyle/>
          <a:p>
            <a:pPr>
              <a:lnSpc>
                <a:spcPts val="2000"/>
              </a:lnSpc>
            </a:pPr>
            <a:r>
              <a:rPr lang="en-US" sz="1400" dirty="0">
                <a:latin typeface="Arial" panose="020B0604020202020204" pitchFamily="34" charset="0"/>
                <a:cs typeface="Arial" panose="020B0604020202020204" pitchFamily="34" charset="0"/>
              </a:rPr>
              <a:t>The figure shows the topology used to demonstrate NTP configuration and verification</a:t>
            </a:r>
          </a:p>
        </p:txBody>
      </p:sp>
      <p:pic>
        <p:nvPicPr>
          <p:cNvPr id="4" name="Picture 3">
            <a:extLst>
              <a:ext uri="{FF2B5EF4-FFF2-40B4-BE49-F238E27FC236}">
                <a16:creationId xmlns:a16="http://schemas.microsoft.com/office/drawing/2014/main" id="{4687C670-D837-49DA-90AA-EE3DA4EEFC3C}"/>
              </a:ext>
            </a:extLst>
          </p:cNvPr>
          <p:cNvPicPr>
            <a:picLocks noChangeAspect="1"/>
          </p:cNvPicPr>
          <p:nvPr/>
        </p:nvPicPr>
        <p:blipFill>
          <a:blip r:embed="rId3"/>
          <a:stretch>
            <a:fillRect/>
          </a:stretch>
        </p:blipFill>
        <p:spPr>
          <a:xfrm>
            <a:off x="0" y="1465376"/>
            <a:ext cx="9144000" cy="2212747"/>
          </a:xfrm>
          <a:prstGeom prst="rect">
            <a:avLst/>
          </a:prstGeom>
        </p:spPr>
      </p:pic>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 xmlns:ma14="http://schemas.microsoft.com/office/mac/drawingml/2011/main" val="0"/>
            </a:ext>
          </a:extLst>
        </p:spPr>
        <p:txBody>
          <a:bodyPr/>
          <a:lstStyle>
            <a:lvl1pPr>
              <a:defRPr sz="600">
                <a:solidFill>
                  <a:srgbClr val="D9D9D9"/>
                </a:solidFill>
              </a:defRPr>
            </a:lvl1pPr>
          </a:lstStyle>
          <a:p>
            <a:fld id="{F7021451-1387-4CA6-816F-3879F97B5CBC}" type="slidenum">
              <a:rPr lang="en-US"/>
              <a:t>51</a:t>
            </a:fld>
            <a:endParaRPr lang="en-US" dirty="0"/>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1"/>
          <p:cNvSpPr>
            <a:spLocks noGrp="1"/>
          </p:cNvSpPr>
          <p:nvPr>
            <p:ph type="body" idx="101" hasCustomPrompt="1"/>
          </p:nvPr>
        </p:nvSpPr>
        <p:spPr>
          <a:xfrm>
            <a:off x="0" y="0"/>
            <a:ext cx="9144000" cy="274320"/>
          </a:xfrm>
          <a:prstGeom prst="rect">
            <a:avLst/>
          </a:prstGeom>
          <a:noFill/>
          <a:ln/>
        </p:spPr>
        <p:txBody>
          <a:bodyPr wrap="square" rtlCol="0"/>
          <a:lstStyle/>
          <a:p>
            <a:pPr marL="0" indent="0">
              <a:buNone/>
            </a:pPr>
            <a:r>
              <a:rPr lang="en-US" dirty="0"/>
              <a:t>NTP Configuration</a:t>
            </a:r>
          </a:p>
        </p:txBody>
      </p:sp>
      <p:sp>
        <p:nvSpPr>
          <p:cNvPr id="3" name="Object2"/>
          <p:cNvSpPr>
            <a:spLocks noGrp="1"/>
          </p:cNvSpPr>
          <p:nvPr>
            <p:ph type="body" idx="100" hasCustomPrompt="1"/>
          </p:nvPr>
        </p:nvSpPr>
        <p:spPr>
          <a:xfrm>
            <a:off x="0" y="274320"/>
            <a:ext cx="9144000" cy="914400"/>
          </a:xfrm>
          <a:prstGeom prst="rect">
            <a:avLst/>
          </a:prstGeom>
          <a:noFill/>
          <a:ln/>
        </p:spPr>
        <p:txBody>
          <a:bodyPr wrap="square" rtlCol="0"/>
          <a:lstStyle/>
          <a:p>
            <a:pPr marL="0" indent="0">
              <a:buNone/>
            </a:pPr>
            <a:r>
              <a:rPr lang="en-US" dirty="0"/>
              <a:t>Configure and Verify NTP (Cont.)</a:t>
            </a:r>
          </a:p>
        </p:txBody>
      </p:sp>
      <p:sp>
        <p:nvSpPr>
          <p:cNvPr id="7" name="Object4">
            <a:extLst>
              <a:ext uri="{FF2B5EF4-FFF2-40B4-BE49-F238E27FC236}">
                <a16:creationId xmlns:a16="http://schemas.microsoft.com/office/drawing/2014/main" id="{2D80AECC-52EC-4CDD-9C77-DAE163A51E6D}"/>
              </a:ext>
            </a:extLst>
          </p:cNvPr>
          <p:cNvSpPr/>
          <p:nvPr/>
        </p:nvSpPr>
        <p:spPr>
          <a:xfrm>
            <a:off x="0" y="914400"/>
            <a:ext cx="8229600" cy="714375"/>
          </a:xfrm>
          <a:prstGeom prst="rect">
            <a:avLst/>
          </a:prstGeom>
          <a:noFill/>
          <a:ln/>
        </p:spPr>
        <p:txBody>
          <a:bodyPr wrap="square" rtlCol="0" anchor="t"/>
          <a:lstStyle/>
          <a:p>
            <a:pPr>
              <a:lnSpc>
                <a:spcPts val="2000"/>
              </a:lnSpc>
            </a:pPr>
            <a:r>
              <a:rPr lang="en-US" sz="1400" dirty="0">
                <a:latin typeface="Arial" panose="020B0604020202020204" pitchFamily="34" charset="0"/>
                <a:cs typeface="Arial" panose="020B0604020202020204" pitchFamily="34" charset="0"/>
              </a:rPr>
              <a:t>Before NTP is configured on the network, the </a:t>
            </a:r>
            <a:r>
              <a:rPr lang="en-US" sz="1400" b="1" dirty="0">
                <a:latin typeface="Arial" panose="020B0604020202020204" pitchFamily="34" charset="0"/>
                <a:cs typeface="Arial" panose="020B0604020202020204" pitchFamily="34" charset="0"/>
              </a:rPr>
              <a:t>show clock detail </a:t>
            </a:r>
            <a:r>
              <a:rPr lang="en-US" sz="1400" dirty="0">
                <a:latin typeface="Arial" panose="020B0604020202020204" pitchFamily="34" charset="0"/>
                <a:cs typeface="Arial" panose="020B0604020202020204" pitchFamily="34" charset="0"/>
              </a:rPr>
              <a:t>command displays the time source is user configuration.</a:t>
            </a:r>
          </a:p>
        </p:txBody>
      </p:sp>
      <p:pic>
        <p:nvPicPr>
          <p:cNvPr id="8" name="Picture 7">
            <a:extLst>
              <a:ext uri="{FF2B5EF4-FFF2-40B4-BE49-F238E27FC236}">
                <a16:creationId xmlns:a16="http://schemas.microsoft.com/office/drawing/2014/main" id="{1262A4F4-283E-456F-A137-5A0106740E6C}"/>
              </a:ext>
            </a:extLst>
          </p:cNvPr>
          <p:cNvPicPr>
            <a:picLocks noChangeAspect="1"/>
          </p:cNvPicPr>
          <p:nvPr/>
        </p:nvPicPr>
        <p:blipFill>
          <a:blip r:embed="rId3"/>
          <a:stretch>
            <a:fillRect/>
          </a:stretch>
        </p:blipFill>
        <p:spPr>
          <a:xfrm>
            <a:off x="241221" y="1563969"/>
            <a:ext cx="3060857" cy="704886"/>
          </a:xfrm>
          <a:prstGeom prst="rect">
            <a:avLst/>
          </a:prstGeom>
        </p:spPr>
      </p:pic>
      <p:sp>
        <p:nvSpPr>
          <p:cNvPr id="10" name="Object4">
            <a:extLst>
              <a:ext uri="{FF2B5EF4-FFF2-40B4-BE49-F238E27FC236}">
                <a16:creationId xmlns:a16="http://schemas.microsoft.com/office/drawing/2014/main" id="{26741807-61E7-404E-B775-3B2DD741D9FB}"/>
              </a:ext>
            </a:extLst>
          </p:cNvPr>
          <p:cNvSpPr/>
          <p:nvPr/>
        </p:nvSpPr>
        <p:spPr>
          <a:xfrm>
            <a:off x="0" y="2438400"/>
            <a:ext cx="8229600" cy="714375"/>
          </a:xfrm>
          <a:prstGeom prst="rect">
            <a:avLst/>
          </a:prstGeom>
          <a:noFill/>
          <a:ln/>
        </p:spPr>
        <p:txBody>
          <a:bodyPr wrap="square" rtlCol="0" anchor="t"/>
          <a:lstStyle/>
          <a:p>
            <a:pPr>
              <a:lnSpc>
                <a:spcPts val="2000"/>
              </a:lnSpc>
            </a:pPr>
            <a:r>
              <a:rPr lang="en-US" sz="1400" dirty="0">
                <a:latin typeface="Arial" panose="020B0604020202020204" pitchFamily="34" charset="0"/>
                <a:cs typeface="Arial" panose="020B0604020202020204" pitchFamily="34" charset="0"/>
              </a:rPr>
              <a:t>Use the </a:t>
            </a:r>
            <a:r>
              <a:rPr lang="en-US" sz="1400" b="1" dirty="0">
                <a:latin typeface="Arial" panose="020B0604020202020204" pitchFamily="34" charset="0"/>
                <a:cs typeface="Arial" panose="020B0604020202020204" pitchFamily="34" charset="0"/>
              </a:rPr>
              <a:t>ntp server </a:t>
            </a:r>
            <a:r>
              <a:rPr lang="en-US" sz="1400" i="1" dirty="0">
                <a:latin typeface="Arial" panose="020B0604020202020204" pitchFamily="34" charset="0"/>
                <a:cs typeface="Arial" panose="020B0604020202020204" pitchFamily="34" charset="0"/>
              </a:rPr>
              <a:t>ip-address</a:t>
            </a:r>
            <a:r>
              <a:rPr lang="en-US" sz="1400" dirty="0">
                <a:latin typeface="Arial" panose="020B0604020202020204" pitchFamily="34" charset="0"/>
                <a:cs typeface="Arial" panose="020B0604020202020204" pitchFamily="34" charset="0"/>
              </a:rPr>
              <a:t> command to configure a NTP server the device should use as a source. If the source is another Cisco device, it must be configured with the </a:t>
            </a:r>
            <a:r>
              <a:rPr lang="en-US" sz="1400" b="1" dirty="0">
                <a:latin typeface="Arial" panose="020B0604020202020204" pitchFamily="34" charset="0"/>
                <a:cs typeface="Arial" panose="020B0604020202020204" pitchFamily="34" charset="0"/>
              </a:rPr>
              <a:t>ntp master </a:t>
            </a:r>
            <a:r>
              <a:rPr lang="en-US" sz="1400" dirty="0">
                <a:latin typeface="Arial" panose="020B0604020202020204" pitchFamily="34" charset="0"/>
                <a:cs typeface="Arial" panose="020B0604020202020204" pitchFamily="34" charset="0"/>
              </a:rPr>
              <a:t>[</a:t>
            </a:r>
            <a:r>
              <a:rPr lang="en-US" sz="1400" i="1" dirty="0">
                <a:latin typeface="Arial" panose="020B0604020202020204" pitchFamily="34" charset="0"/>
                <a:cs typeface="Arial" panose="020B0604020202020204" pitchFamily="34" charset="0"/>
              </a:rPr>
              <a:t>stratum</a:t>
            </a:r>
            <a:r>
              <a:rPr lang="en-US" sz="1400" dirty="0">
                <a:latin typeface="Arial" panose="020B0604020202020204" pitchFamily="34" charset="0"/>
                <a:cs typeface="Arial" panose="020B0604020202020204" pitchFamily="34" charset="0"/>
              </a:rPr>
              <a:t>] command.</a:t>
            </a:r>
          </a:p>
        </p:txBody>
      </p:sp>
      <p:pic>
        <p:nvPicPr>
          <p:cNvPr id="11" name="Picture 10">
            <a:extLst>
              <a:ext uri="{FF2B5EF4-FFF2-40B4-BE49-F238E27FC236}">
                <a16:creationId xmlns:a16="http://schemas.microsoft.com/office/drawing/2014/main" id="{A69DB9B9-54C1-4B52-AEE8-5EEC813C3FDD}"/>
              </a:ext>
            </a:extLst>
          </p:cNvPr>
          <p:cNvPicPr>
            <a:picLocks noChangeAspect="1"/>
          </p:cNvPicPr>
          <p:nvPr/>
        </p:nvPicPr>
        <p:blipFill>
          <a:blip r:embed="rId4"/>
          <a:stretch>
            <a:fillRect/>
          </a:stretch>
        </p:blipFill>
        <p:spPr>
          <a:xfrm>
            <a:off x="241221" y="3322320"/>
            <a:ext cx="4089610" cy="997001"/>
          </a:xfrm>
          <a:prstGeom prst="rect">
            <a:avLst/>
          </a:prstGeom>
        </p:spPr>
      </p:pic>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ma14="http://schemas.microsoft.com/office/mac/drawingml/2011/main" xmlns="" val="0"/>
            </a:ext>
          </a:extLst>
        </p:spPr>
        <p:txBody>
          <a:bodyPr/>
          <a:lstStyle>
            <a:lvl1pPr>
              <a:defRPr sz="600">
                <a:solidFill>
                  <a:srgbClr val="D9D9D9"/>
                </a:solidFill>
              </a:defRPr>
            </a:lvl1pPr>
          </a:lstStyle>
          <a:p>
            <a:fld id="{F7021451-1387-4CA6-816F-3879F97B5CBC}" type="slidenum">
              <a:rPr lang="en-US"/>
              <a:t>52</a:t>
            </a:fld>
            <a:endParaRPr lang="en-US" dirty="0"/>
          </a:p>
        </p:txBody>
      </p:sp>
    </p:spTree>
    <p:extLst>
      <p:ext uri="{BB962C8B-B14F-4D97-AF65-F5344CB8AC3E}">
        <p14:creationId xmlns:p14="http://schemas.microsoft.com/office/powerpoint/2010/main" val="227058491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1"/>
          <p:cNvSpPr>
            <a:spLocks noGrp="1"/>
          </p:cNvSpPr>
          <p:nvPr>
            <p:ph type="body" idx="101" hasCustomPrompt="1"/>
          </p:nvPr>
        </p:nvSpPr>
        <p:spPr>
          <a:xfrm>
            <a:off x="0" y="0"/>
            <a:ext cx="9144000" cy="274320"/>
          </a:xfrm>
          <a:prstGeom prst="rect">
            <a:avLst/>
          </a:prstGeom>
          <a:noFill/>
          <a:ln/>
        </p:spPr>
        <p:txBody>
          <a:bodyPr wrap="square" rtlCol="0"/>
          <a:lstStyle/>
          <a:p>
            <a:pPr marL="0" indent="0">
              <a:buNone/>
            </a:pPr>
            <a:r>
              <a:rPr lang="en-US" dirty="0"/>
              <a:t>NTP Configuration</a:t>
            </a:r>
          </a:p>
        </p:txBody>
      </p:sp>
      <p:sp>
        <p:nvSpPr>
          <p:cNvPr id="3" name="Object2"/>
          <p:cNvSpPr>
            <a:spLocks noGrp="1"/>
          </p:cNvSpPr>
          <p:nvPr>
            <p:ph type="body" idx="100" hasCustomPrompt="1"/>
          </p:nvPr>
        </p:nvSpPr>
        <p:spPr>
          <a:xfrm>
            <a:off x="0" y="274320"/>
            <a:ext cx="9144000" cy="914400"/>
          </a:xfrm>
          <a:prstGeom prst="rect">
            <a:avLst/>
          </a:prstGeom>
          <a:noFill/>
          <a:ln/>
        </p:spPr>
        <p:txBody>
          <a:bodyPr wrap="square" rtlCol="0"/>
          <a:lstStyle/>
          <a:p>
            <a:pPr marL="0" indent="0">
              <a:buNone/>
            </a:pPr>
            <a:r>
              <a:rPr lang="en-US" dirty="0"/>
              <a:t>Configure and Verify NTP (Cont.)</a:t>
            </a:r>
          </a:p>
        </p:txBody>
      </p:sp>
      <p:sp>
        <p:nvSpPr>
          <p:cNvPr id="7" name="Object4">
            <a:extLst>
              <a:ext uri="{FF2B5EF4-FFF2-40B4-BE49-F238E27FC236}">
                <a16:creationId xmlns:a16="http://schemas.microsoft.com/office/drawing/2014/main" id="{2D80AECC-52EC-4CDD-9C77-DAE163A51E6D}"/>
              </a:ext>
            </a:extLst>
          </p:cNvPr>
          <p:cNvSpPr/>
          <p:nvPr/>
        </p:nvSpPr>
        <p:spPr>
          <a:xfrm>
            <a:off x="0" y="914400"/>
            <a:ext cx="8229600" cy="714375"/>
          </a:xfrm>
          <a:prstGeom prst="rect">
            <a:avLst/>
          </a:prstGeom>
          <a:noFill/>
          <a:ln/>
        </p:spPr>
        <p:txBody>
          <a:bodyPr wrap="square" rtlCol="0" anchor="t"/>
          <a:lstStyle/>
          <a:p>
            <a:pPr>
              <a:lnSpc>
                <a:spcPts val="2000"/>
              </a:lnSpc>
            </a:pPr>
            <a:r>
              <a:rPr lang="en-US" sz="1400" dirty="0">
                <a:latin typeface="Arial" panose="020B0604020202020204" pitchFamily="34" charset="0"/>
                <a:cs typeface="Arial" panose="020B0604020202020204" pitchFamily="34" charset="0"/>
              </a:rPr>
              <a:t>Use the </a:t>
            </a:r>
            <a:r>
              <a:rPr lang="en-US" sz="1400" b="1" dirty="0">
                <a:latin typeface="Arial" panose="020B0604020202020204" pitchFamily="34" charset="0"/>
                <a:cs typeface="Arial" panose="020B0604020202020204" pitchFamily="34" charset="0"/>
              </a:rPr>
              <a:t>show ntp associations </a:t>
            </a:r>
            <a:r>
              <a:rPr lang="en-US" sz="1400" dirty="0">
                <a:latin typeface="Arial" panose="020B0604020202020204" pitchFamily="34" charset="0"/>
                <a:cs typeface="Arial" panose="020B0604020202020204" pitchFamily="34" charset="0"/>
              </a:rPr>
              <a:t>and </a:t>
            </a:r>
            <a:r>
              <a:rPr lang="en-US" sz="1400" b="1" dirty="0">
                <a:latin typeface="Arial" panose="020B0604020202020204" pitchFamily="34" charset="0"/>
                <a:cs typeface="Arial" panose="020B0604020202020204" pitchFamily="34" charset="0"/>
              </a:rPr>
              <a:t>show ntp status </a:t>
            </a:r>
            <a:r>
              <a:rPr lang="en-US" sz="1400" dirty="0">
                <a:latin typeface="Arial" panose="020B0604020202020204" pitchFamily="34" charset="0"/>
                <a:cs typeface="Arial" panose="020B0604020202020204" pitchFamily="34" charset="0"/>
              </a:rPr>
              <a:t>commands to verify the device is synchronized with the NTP server.</a:t>
            </a:r>
          </a:p>
        </p:txBody>
      </p:sp>
      <p:pic>
        <p:nvPicPr>
          <p:cNvPr id="5" name="Picture 4">
            <a:extLst>
              <a:ext uri="{FF2B5EF4-FFF2-40B4-BE49-F238E27FC236}">
                <a16:creationId xmlns:a16="http://schemas.microsoft.com/office/drawing/2014/main" id="{1C05EA2E-BA18-499D-AA18-661017DFD441}"/>
              </a:ext>
            </a:extLst>
          </p:cNvPr>
          <p:cNvPicPr>
            <a:picLocks noChangeAspect="1"/>
          </p:cNvPicPr>
          <p:nvPr/>
        </p:nvPicPr>
        <p:blipFill>
          <a:blip r:embed="rId3"/>
          <a:stretch>
            <a:fillRect/>
          </a:stretch>
        </p:blipFill>
        <p:spPr>
          <a:xfrm>
            <a:off x="914400" y="1628775"/>
            <a:ext cx="7207620" cy="2724290"/>
          </a:xfrm>
          <a:prstGeom prst="rect">
            <a:avLst/>
          </a:prstGeom>
        </p:spPr>
      </p:pic>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 xmlns:ma14="http://schemas.microsoft.com/office/mac/drawingml/2011/main" val="0"/>
            </a:ext>
          </a:extLst>
        </p:spPr>
        <p:txBody>
          <a:bodyPr/>
          <a:lstStyle>
            <a:lvl1pPr>
              <a:defRPr sz="600">
                <a:solidFill>
                  <a:srgbClr val="D9D9D9"/>
                </a:solidFill>
              </a:defRPr>
            </a:lvl1pPr>
          </a:lstStyle>
          <a:p>
            <a:fld id="{F7021451-1387-4CA6-816F-3879F97B5CBC}" type="slidenum">
              <a:rPr lang="en-US"/>
              <a:t>53</a:t>
            </a:fld>
            <a:endParaRPr lang="en-US" dirty="0"/>
          </a:p>
        </p:txBody>
      </p:sp>
    </p:spTree>
    <p:extLst>
      <p:ext uri="{BB962C8B-B14F-4D97-AF65-F5344CB8AC3E}">
        <p14:creationId xmlns:p14="http://schemas.microsoft.com/office/powerpoint/2010/main" val="335372765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name="Slide 44">
    <p:spTree>
      <p:nvGrpSpPr>
        <p:cNvPr id="1" name=""/>
        <p:cNvGrpSpPr/>
        <p:nvPr/>
      </p:nvGrpSpPr>
      <p:grpSpPr>
        <a:xfrm>
          <a:off x="0" y="0"/>
          <a:ext cx="0" cy="0"/>
          <a:chOff x="0" y="0"/>
          <a:chExt cx="0" cy="0"/>
        </a:xfrm>
      </p:grpSpPr>
      <p:sp>
        <p:nvSpPr>
          <p:cNvPr id="2" name="Object1"/>
          <p:cNvSpPr>
            <a:spLocks noGrp="1"/>
          </p:cNvSpPr>
          <p:nvPr>
            <p:ph type="body" idx="101" hasCustomPrompt="1"/>
          </p:nvPr>
        </p:nvSpPr>
        <p:spPr>
          <a:xfrm>
            <a:off x="0" y="0"/>
            <a:ext cx="9144000" cy="274320"/>
          </a:xfrm>
          <a:prstGeom prst="rect">
            <a:avLst/>
          </a:prstGeom>
          <a:noFill/>
          <a:ln/>
        </p:spPr>
        <p:txBody>
          <a:bodyPr wrap="square" rtlCol="0"/>
          <a:lstStyle/>
          <a:p>
            <a:pPr marL="0" indent="0">
              <a:buNone/>
            </a:pPr>
            <a:r>
              <a:rPr lang="en-US" dirty="0"/>
              <a:t>NTP Configuration</a:t>
            </a:r>
          </a:p>
        </p:txBody>
      </p:sp>
      <p:sp>
        <p:nvSpPr>
          <p:cNvPr id="3" name="Object2"/>
          <p:cNvSpPr>
            <a:spLocks noGrp="1"/>
          </p:cNvSpPr>
          <p:nvPr>
            <p:ph type="body" idx="100" hasCustomPrompt="1"/>
          </p:nvPr>
        </p:nvSpPr>
        <p:spPr>
          <a:xfrm>
            <a:off x="0" y="274320"/>
            <a:ext cx="9144000" cy="914400"/>
          </a:xfrm>
          <a:prstGeom prst="rect">
            <a:avLst/>
          </a:prstGeom>
          <a:noFill/>
          <a:ln/>
        </p:spPr>
        <p:txBody>
          <a:bodyPr wrap="square" rtlCol="0"/>
          <a:lstStyle/>
          <a:p>
            <a:pPr marL="0" indent="0">
              <a:buNone/>
            </a:pPr>
            <a:r>
              <a:rPr lang="en-US" dirty="0"/>
              <a:t>Packet Tracer - Configure and Verify NTP</a:t>
            </a:r>
          </a:p>
        </p:txBody>
      </p:sp>
      <p:sp>
        <p:nvSpPr>
          <p:cNvPr id="5" name="Object4"/>
          <p:cNvSpPr/>
          <p:nvPr/>
        </p:nvSpPr>
        <p:spPr>
          <a:xfrm>
            <a:off x="0" y="914400"/>
            <a:ext cx="8229600" cy="2571750"/>
          </a:xfrm>
          <a:prstGeom prst="rect">
            <a:avLst/>
          </a:prstGeom>
          <a:noFill/>
          <a:ln/>
        </p:spPr>
        <p:txBody>
          <a:bodyPr wrap="square" rtlCol="0" anchor="t"/>
          <a:lstStyle/>
          <a:p>
            <a:pPr>
              <a:lnSpc>
                <a:spcPts val="2000"/>
              </a:lnSpc>
            </a:pPr>
            <a:r>
              <a:rPr lang="en-US" sz="1600" dirty="0">
                <a:solidFill>
                  <a:srgbClr val="000000"/>
                </a:solidFill>
                <a:latin typeface="Arial" pitchFamily="34" charset="0"/>
                <a:ea typeface="Arial" pitchFamily="34" charset="-122"/>
                <a:cs typeface="Arial" pitchFamily="34" charset="-120"/>
              </a:rPr>
              <a:t>NTP synchronizes the time of day among a set of distributed time servers and clients. While there are a number of applications that require synchronized time, this lab will focus on the need to correlate events when listed in the system logs and other time-specific events from multiple network devices</a:t>
            </a:r>
            <a:endParaRPr lang="en-US" sz="1600" dirty="0"/>
          </a:p>
        </p:txBody>
      </p:sp>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 xmlns:ma14="http://schemas.microsoft.com/office/mac/drawingml/2011/main" val="0"/>
            </a:ext>
          </a:extLst>
        </p:spPr>
        <p:txBody>
          <a:bodyPr/>
          <a:lstStyle>
            <a:lvl1pPr>
              <a:defRPr sz="600">
                <a:solidFill>
                  <a:srgbClr val="D9D9D9"/>
                </a:solidFill>
              </a:defRPr>
            </a:lvl1pPr>
          </a:lstStyle>
          <a:p>
            <a:fld id="{F7021451-1387-4CA6-816F-3879F97B5CBC}" type="slidenum">
              <a:rPr lang="en-US"/>
              <a:t>54</a:t>
            </a:fld>
            <a:endParaRPr lang="en-US" dirty="0"/>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name="Slide 45">
    <p:spTree>
      <p:nvGrpSpPr>
        <p:cNvPr id="1" name=""/>
        <p:cNvGrpSpPr/>
        <p:nvPr/>
      </p:nvGrpSpPr>
      <p:grpSpPr>
        <a:xfrm>
          <a:off x="0" y="0"/>
          <a:ext cx="0" cy="0"/>
          <a:chOff x="0" y="0"/>
          <a:chExt cx="0" cy="0"/>
        </a:xfrm>
      </p:grpSpPr>
      <p:sp>
        <p:nvSpPr>
          <p:cNvPr id="2" name="Object1"/>
          <p:cNvSpPr>
            <a:spLocks noGrp="1"/>
          </p:cNvSpPr>
          <p:nvPr>
            <p:ph type="body" idx="100" hasCustomPrompt="1"/>
          </p:nvPr>
        </p:nvSpPr>
        <p:spPr>
          <a:xfrm>
            <a:off x="457200" y="2057400"/>
            <a:ext cx="8229600" cy="914400"/>
          </a:xfrm>
          <a:prstGeom prst="rect">
            <a:avLst/>
          </a:prstGeom>
          <a:noFill/>
          <a:ln/>
        </p:spPr>
        <p:txBody>
          <a:bodyPr wrap="square" rtlCol="0"/>
          <a:lstStyle/>
          <a:p>
            <a:pPr marL="0" indent="0">
              <a:buNone/>
            </a:pPr>
            <a:r>
              <a:rPr lang="en-US" dirty="0"/>
              <a:t>6.7 SNMP Configuration</a:t>
            </a:r>
          </a:p>
        </p:txBody>
      </p:sp>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 xmlns:ma14="http://schemas.microsoft.com/office/mac/drawingml/2011/main" val="0"/>
            </a:ext>
          </a:extLst>
        </p:spPr>
        <p:txBody>
          <a:bodyPr/>
          <a:lstStyle>
            <a:lvl1pPr>
              <a:defRPr sz="600">
                <a:solidFill>
                  <a:srgbClr val="D9D9D9"/>
                </a:solidFill>
              </a:defRPr>
            </a:lvl1pPr>
          </a:lstStyle>
          <a:p>
            <a:fld id="{F7021451-1387-4CA6-816F-3879F97B5CBC}" type="slidenum">
              <a:rPr lang="en-US"/>
              <a:t>55</a:t>
            </a:fld>
            <a:endParaRPr lang="en-US" dirty="0"/>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name="Slide 46">
    <p:spTree>
      <p:nvGrpSpPr>
        <p:cNvPr id="1" name=""/>
        <p:cNvGrpSpPr/>
        <p:nvPr/>
      </p:nvGrpSpPr>
      <p:grpSpPr>
        <a:xfrm>
          <a:off x="0" y="0"/>
          <a:ext cx="0" cy="0"/>
          <a:chOff x="0" y="0"/>
          <a:chExt cx="0" cy="0"/>
        </a:xfrm>
      </p:grpSpPr>
      <p:sp>
        <p:nvSpPr>
          <p:cNvPr id="2" name="Object1"/>
          <p:cNvSpPr>
            <a:spLocks noGrp="1"/>
          </p:cNvSpPr>
          <p:nvPr>
            <p:ph type="body" idx="101" hasCustomPrompt="1"/>
          </p:nvPr>
        </p:nvSpPr>
        <p:spPr>
          <a:xfrm>
            <a:off x="0" y="0"/>
            <a:ext cx="9144000" cy="274320"/>
          </a:xfrm>
          <a:prstGeom prst="rect">
            <a:avLst/>
          </a:prstGeom>
          <a:noFill/>
          <a:ln/>
        </p:spPr>
        <p:txBody>
          <a:bodyPr wrap="square" rtlCol="0"/>
          <a:lstStyle/>
          <a:p>
            <a:pPr marL="0" indent="0">
              <a:buNone/>
            </a:pPr>
            <a:r>
              <a:rPr lang="en-US" dirty="0"/>
              <a:t>SNMP Configuration</a:t>
            </a:r>
          </a:p>
        </p:txBody>
      </p:sp>
      <p:sp>
        <p:nvSpPr>
          <p:cNvPr id="3" name="Object2"/>
          <p:cNvSpPr>
            <a:spLocks noGrp="1"/>
          </p:cNvSpPr>
          <p:nvPr>
            <p:ph type="body" idx="100" hasCustomPrompt="1"/>
          </p:nvPr>
        </p:nvSpPr>
        <p:spPr>
          <a:xfrm>
            <a:off x="0" y="242515"/>
            <a:ext cx="9144000" cy="914400"/>
          </a:xfrm>
          <a:prstGeom prst="rect">
            <a:avLst/>
          </a:prstGeom>
          <a:noFill/>
          <a:ln/>
        </p:spPr>
        <p:txBody>
          <a:bodyPr wrap="square" rtlCol="0"/>
          <a:lstStyle/>
          <a:p>
            <a:pPr marL="0" indent="0">
              <a:buNone/>
            </a:pPr>
            <a:r>
              <a:rPr lang="en-US" dirty="0"/>
              <a:t>Introduction to SNMP</a:t>
            </a:r>
          </a:p>
        </p:txBody>
      </p:sp>
      <p:sp>
        <p:nvSpPr>
          <p:cNvPr id="5" name="Object4"/>
          <p:cNvSpPr/>
          <p:nvPr/>
        </p:nvSpPr>
        <p:spPr>
          <a:xfrm>
            <a:off x="1" y="699715"/>
            <a:ext cx="4436828" cy="2786435"/>
          </a:xfrm>
          <a:prstGeom prst="rect">
            <a:avLst/>
          </a:prstGeom>
          <a:noFill/>
          <a:ln/>
        </p:spPr>
        <p:txBody>
          <a:bodyPr wrap="square" rtlCol="0" anchor="t"/>
          <a:lstStyle/>
          <a:p>
            <a:r>
              <a:rPr lang="en-US" sz="1600" dirty="0">
                <a:latin typeface="Arial" panose="020B0604020202020204" pitchFamily="34" charset="0"/>
                <a:cs typeface="Arial" panose="020B0604020202020204" pitchFamily="34" charset="0"/>
              </a:rPr>
              <a:t>SNMP is an application layer protocol that provides a message format for communication between managers and agents. </a:t>
            </a:r>
          </a:p>
          <a:p>
            <a:endParaRPr lang="en-US" sz="1600" dirty="0">
              <a:latin typeface="Arial" panose="020B0604020202020204" pitchFamily="34" charset="0"/>
              <a:cs typeface="Arial" panose="020B0604020202020204" pitchFamily="34" charset="0"/>
            </a:endParaRPr>
          </a:p>
          <a:p>
            <a:r>
              <a:rPr lang="en-US" sz="1600" dirty="0">
                <a:latin typeface="Arial" panose="020B0604020202020204" pitchFamily="34" charset="0"/>
                <a:cs typeface="Arial" panose="020B0604020202020204" pitchFamily="34" charset="0"/>
              </a:rPr>
              <a:t>The SNMP system consists of three elements:</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SNMP manager</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SNMP agents (managed node)</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Management Information Base (MIB)</a:t>
            </a:r>
          </a:p>
          <a:p>
            <a:r>
              <a:rPr lang="en-US" sz="1600" dirty="0">
                <a:latin typeface="Arial" panose="020B0604020202020204" pitchFamily="34" charset="0"/>
                <a:cs typeface="Arial" panose="020B0604020202020204" pitchFamily="34" charset="0"/>
              </a:rPr>
              <a:t>To configure SNMP on a networking device, it is first necessary to define the relationship between the manager and the agent.</a:t>
            </a:r>
          </a:p>
          <a:p>
            <a:endParaRPr lang="en-US" sz="1600" dirty="0">
              <a:latin typeface="Arial" panose="020B0604020202020204" pitchFamily="34" charset="0"/>
              <a:cs typeface="Arial" panose="020B0604020202020204" pitchFamily="34" charset="0"/>
            </a:endParaRPr>
          </a:p>
          <a:p>
            <a:r>
              <a:rPr lang="en-US" sz="1600" dirty="0">
                <a:latin typeface="Arial" panose="020B0604020202020204" pitchFamily="34" charset="0"/>
                <a:cs typeface="Arial" panose="020B0604020202020204" pitchFamily="34" charset="0"/>
              </a:rPr>
              <a:t>The SNMP manager is part of a network management system (NMS). The SNMP manager runs SNMP management software.</a:t>
            </a:r>
          </a:p>
        </p:txBody>
      </p:sp>
      <p:sp>
        <p:nvSpPr>
          <p:cNvPr id="8" name="TextBox 7">
            <a:extLst>
              <a:ext uri="{FF2B5EF4-FFF2-40B4-BE49-F238E27FC236}">
                <a16:creationId xmlns:a16="http://schemas.microsoft.com/office/drawing/2014/main" id="{E4BF6EEA-D96F-42C7-8C96-7599C17CF833}"/>
              </a:ext>
            </a:extLst>
          </p:cNvPr>
          <p:cNvSpPr txBox="1"/>
          <p:nvPr/>
        </p:nvSpPr>
        <p:spPr>
          <a:xfrm>
            <a:off x="4253946" y="2989124"/>
            <a:ext cx="4985469" cy="1169551"/>
          </a:xfrm>
          <a:prstGeom prst="rect">
            <a:avLst/>
          </a:prstGeom>
          <a:noFill/>
        </p:spPr>
        <p:txBody>
          <a:bodyPr wrap="square">
            <a:spAutoFit/>
          </a:bodyPr>
          <a:lstStyle/>
          <a:p>
            <a:r>
              <a:rPr lang="en-US" sz="1400" dirty="0">
                <a:latin typeface="Arial" panose="020B0604020202020204" pitchFamily="34" charset="0"/>
                <a:cs typeface="Arial" panose="020B0604020202020204" pitchFamily="34" charset="0"/>
              </a:rPr>
              <a:t>As shown in the figure, the SNMP manager can collect information from an SNMP agent by using the “get” action. It can change configurations on an agent by using the “set” action. In addition, SNMP agents can forward information directly to a network manager by using “traps”.</a:t>
            </a:r>
          </a:p>
        </p:txBody>
      </p:sp>
      <p:pic>
        <p:nvPicPr>
          <p:cNvPr id="4" name="Picture 3">
            <a:extLst>
              <a:ext uri="{FF2B5EF4-FFF2-40B4-BE49-F238E27FC236}">
                <a16:creationId xmlns:a16="http://schemas.microsoft.com/office/drawing/2014/main" id="{1F7B6369-D8D9-4081-A4AD-DF34655C7E88}"/>
              </a:ext>
            </a:extLst>
          </p:cNvPr>
          <p:cNvPicPr>
            <a:picLocks noChangeAspect="1"/>
          </p:cNvPicPr>
          <p:nvPr/>
        </p:nvPicPr>
        <p:blipFill>
          <a:blip r:embed="rId3"/>
          <a:stretch>
            <a:fillRect/>
          </a:stretch>
        </p:blipFill>
        <p:spPr>
          <a:xfrm>
            <a:off x="4572000" y="274320"/>
            <a:ext cx="3636808" cy="2784852"/>
          </a:xfrm>
          <a:prstGeom prst="rect">
            <a:avLst/>
          </a:prstGeom>
        </p:spPr>
      </p:pic>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 xmlns:ma14="http://schemas.microsoft.com/office/mac/drawingml/2011/main" val="0"/>
            </a:ext>
          </a:extLst>
        </p:spPr>
        <p:txBody>
          <a:bodyPr/>
          <a:lstStyle>
            <a:lvl1pPr>
              <a:defRPr sz="600">
                <a:solidFill>
                  <a:srgbClr val="D9D9D9"/>
                </a:solidFill>
              </a:defRPr>
            </a:lvl1pPr>
          </a:lstStyle>
          <a:p>
            <a:fld id="{F7021451-1387-4CA6-816F-3879F97B5CBC}" type="slidenum">
              <a:rPr lang="en-US"/>
              <a:t>56</a:t>
            </a:fld>
            <a:endParaRPr lang="en-US" dirty="0"/>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name="Slide 47">
    <p:spTree>
      <p:nvGrpSpPr>
        <p:cNvPr id="1" name=""/>
        <p:cNvGrpSpPr/>
        <p:nvPr/>
      </p:nvGrpSpPr>
      <p:grpSpPr>
        <a:xfrm>
          <a:off x="0" y="0"/>
          <a:ext cx="0" cy="0"/>
          <a:chOff x="0" y="0"/>
          <a:chExt cx="0" cy="0"/>
        </a:xfrm>
      </p:grpSpPr>
      <p:sp>
        <p:nvSpPr>
          <p:cNvPr id="2" name="Object1"/>
          <p:cNvSpPr>
            <a:spLocks noGrp="1"/>
          </p:cNvSpPr>
          <p:nvPr>
            <p:ph type="body" idx="101" hasCustomPrompt="1"/>
          </p:nvPr>
        </p:nvSpPr>
        <p:spPr>
          <a:xfrm>
            <a:off x="0" y="0"/>
            <a:ext cx="9144000" cy="274320"/>
          </a:xfrm>
          <a:prstGeom prst="rect">
            <a:avLst/>
          </a:prstGeom>
          <a:noFill/>
          <a:ln/>
        </p:spPr>
        <p:txBody>
          <a:bodyPr wrap="square" rtlCol="0"/>
          <a:lstStyle/>
          <a:p>
            <a:pPr marL="0" indent="0">
              <a:buNone/>
            </a:pPr>
            <a:r>
              <a:rPr lang="en-US" dirty="0"/>
              <a:t>SNMP Configuration</a:t>
            </a:r>
          </a:p>
        </p:txBody>
      </p:sp>
      <p:sp>
        <p:nvSpPr>
          <p:cNvPr id="3" name="Object2"/>
          <p:cNvSpPr>
            <a:spLocks noGrp="1"/>
          </p:cNvSpPr>
          <p:nvPr>
            <p:ph type="body" idx="100" hasCustomPrompt="1"/>
          </p:nvPr>
        </p:nvSpPr>
        <p:spPr>
          <a:xfrm>
            <a:off x="0" y="274320"/>
            <a:ext cx="9144000" cy="914400"/>
          </a:xfrm>
          <a:prstGeom prst="rect">
            <a:avLst/>
          </a:prstGeom>
          <a:noFill/>
          <a:ln/>
        </p:spPr>
        <p:txBody>
          <a:bodyPr wrap="square" rtlCol="0"/>
          <a:lstStyle/>
          <a:p>
            <a:pPr marL="0" indent="0">
              <a:buNone/>
            </a:pPr>
            <a:r>
              <a:rPr lang="en-US" dirty="0"/>
              <a:t>SNMP Operation</a:t>
            </a:r>
          </a:p>
        </p:txBody>
      </p:sp>
      <p:sp>
        <p:nvSpPr>
          <p:cNvPr id="7" name="TextBox 6">
            <a:extLst>
              <a:ext uri="{FF2B5EF4-FFF2-40B4-BE49-F238E27FC236}">
                <a16:creationId xmlns:a16="http://schemas.microsoft.com/office/drawing/2014/main" id="{249700E8-4405-49E8-AD09-DFCB3856811D}"/>
              </a:ext>
            </a:extLst>
          </p:cNvPr>
          <p:cNvSpPr txBox="1"/>
          <p:nvPr/>
        </p:nvSpPr>
        <p:spPr>
          <a:xfrm>
            <a:off x="0" y="679761"/>
            <a:ext cx="9080390" cy="1815882"/>
          </a:xfrm>
          <a:prstGeom prst="rect">
            <a:avLst/>
          </a:prstGeom>
          <a:noFill/>
        </p:spPr>
        <p:txBody>
          <a:bodyPr wrap="square">
            <a:spAutoFit/>
          </a:bodyPr>
          <a:lstStyle/>
          <a:p>
            <a:r>
              <a:rPr lang="en-US" sz="1400" dirty="0">
                <a:latin typeface="Arial" panose="020B0604020202020204" pitchFamily="34" charset="0"/>
                <a:cs typeface="Arial" panose="020B0604020202020204" pitchFamily="34" charset="0"/>
              </a:rPr>
              <a:t>There are two primary SNMP manager requests:</a:t>
            </a:r>
          </a:p>
          <a:p>
            <a:endParaRPr lang="en-US" sz="14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400" b="1" dirty="0">
                <a:latin typeface="Arial" panose="020B0604020202020204" pitchFamily="34" charset="0"/>
                <a:cs typeface="Arial" panose="020B0604020202020204" pitchFamily="34" charset="0"/>
              </a:rPr>
              <a:t>get request</a:t>
            </a:r>
            <a:r>
              <a:rPr lang="en-US" sz="1400" dirty="0">
                <a:latin typeface="Arial" panose="020B0604020202020204" pitchFamily="34" charset="0"/>
                <a:cs typeface="Arial" panose="020B0604020202020204" pitchFamily="34" charset="0"/>
              </a:rPr>
              <a:t> - Used by the NMS to query the device for data.</a:t>
            </a:r>
          </a:p>
          <a:p>
            <a:pPr marL="285750" indent="-285750">
              <a:buFont typeface="Arial" panose="020B0604020202020204" pitchFamily="34" charset="0"/>
              <a:buChar char="•"/>
            </a:pPr>
            <a:r>
              <a:rPr lang="en-US" sz="1400" b="1" dirty="0">
                <a:latin typeface="Arial" panose="020B0604020202020204" pitchFamily="34" charset="0"/>
                <a:cs typeface="Arial" panose="020B0604020202020204" pitchFamily="34" charset="0"/>
              </a:rPr>
              <a:t>set request</a:t>
            </a:r>
            <a:r>
              <a:rPr lang="en-US" sz="1400" dirty="0">
                <a:latin typeface="Arial" panose="020B0604020202020204" pitchFamily="34" charset="0"/>
                <a:cs typeface="Arial" panose="020B0604020202020204" pitchFamily="34" charset="0"/>
              </a:rPr>
              <a:t> - Used by the NMS to change configuration variables in the agent device. A set request can also initiate actions within a device. For example, a set request can cause a router to reboot, send a configuration file, or receive a configuration file.</a:t>
            </a:r>
          </a:p>
          <a:p>
            <a:pPr>
              <a:buFont typeface="Arial" panose="020B0604020202020204" pitchFamily="34" charset="0"/>
              <a:buChar char="•"/>
            </a:pPr>
            <a:endParaRPr lang="en-US" sz="1400" dirty="0">
              <a:latin typeface="Arial" panose="020B0604020202020204" pitchFamily="34" charset="0"/>
              <a:cs typeface="Arial" panose="020B0604020202020204" pitchFamily="34" charset="0"/>
            </a:endParaRPr>
          </a:p>
          <a:p>
            <a:r>
              <a:rPr lang="en-US" sz="1400" dirty="0">
                <a:latin typeface="Arial" panose="020B0604020202020204" pitchFamily="34" charset="0"/>
                <a:cs typeface="Arial" panose="020B0604020202020204" pitchFamily="34" charset="0"/>
              </a:rPr>
              <a:t>The SNMP manager uses the get and set actions to perform the operations described in the table.</a:t>
            </a:r>
          </a:p>
        </p:txBody>
      </p:sp>
      <p:graphicFrame>
        <p:nvGraphicFramePr>
          <p:cNvPr id="48" name="Table 47"/>
          <p:cNvGraphicFramePr>
            <a:graphicFrameLocks noGrp="1"/>
          </p:cNvGraphicFramePr>
          <p:nvPr>
            <p:extLst>
              <p:ext uri="{D42A27DB-BD31-4B8C-83A1-F6EECF244321}">
                <p14:modId xmlns:p14="http://schemas.microsoft.com/office/powerpoint/2010/main" val="144951485"/>
              </p:ext>
            </p:extLst>
          </p:nvPr>
        </p:nvGraphicFramePr>
        <p:xfrm>
          <a:off x="182879" y="2478461"/>
          <a:ext cx="8428384" cy="2167872"/>
        </p:xfrm>
        <a:graphic>
          <a:graphicData uri="http://schemas.openxmlformats.org/drawingml/2006/table">
            <a:tbl>
              <a:tblPr/>
              <a:tblGrid>
                <a:gridCol w="1288113">
                  <a:extLst>
                    <a:ext uri="{9D8B030D-6E8A-4147-A177-3AD203B41FA5}">
                      <a16:colId xmlns:a16="http://schemas.microsoft.com/office/drawing/2014/main" val="20000"/>
                    </a:ext>
                  </a:extLst>
                </a:gridCol>
                <a:gridCol w="7140271">
                  <a:extLst>
                    <a:ext uri="{9D8B030D-6E8A-4147-A177-3AD203B41FA5}">
                      <a16:colId xmlns:a16="http://schemas.microsoft.com/office/drawing/2014/main" val="20001"/>
                    </a:ext>
                  </a:extLst>
                </a:gridCol>
              </a:tblGrid>
              <a:tr h="212980">
                <a:tc>
                  <a:txBody>
                    <a:bodyPr/>
                    <a:lstStyle/>
                    <a:p>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024C69"/>
                    </a:solidFill>
                  </a:tcPr>
                </a:tc>
                <a:tc>
                  <a:txBody>
                    <a:bodyPr/>
                    <a:lstStyle/>
                    <a:p>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024C69"/>
                    </a:solidFill>
                  </a:tcPr>
                </a:tc>
                <a:extLst>
                  <a:ext uri="{0D108BD9-81ED-4DB2-BD59-A6C34878D82A}">
                    <a16:rowId xmlns:a16="http://schemas.microsoft.com/office/drawing/2014/main" val="10000"/>
                  </a:ext>
                </a:extLst>
              </a:tr>
              <a:tr h="212980">
                <a:tc>
                  <a:txBody>
                    <a:bodyPr/>
                    <a:lstStyle/>
                    <a:p>
                      <a:r>
                        <a:rPr lang="en-US" sz="1200" dirty="0">
                          <a:solidFill>
                            <a:srgbClr val="58585B"/>
                          </a:solidFill>
                        </a:rPr>
                        <a:t>get-request</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solidFill>
                            <a:srgbClr val="58585B"/>
                          </a:solidFill>
                        </a:rPr>
                        <a:t>Retrieves a value from a specific variable.</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01"/>
                  </a:ext>
                </a:extLst>
              </a:tr>
              <a:tr h="513657">
                <a:tc>
                  <a:txBody>
                    <a:bodyPr/>
                    <a:lstStyle/>
                    <a:p>
                      <a:r>
                        <a:rPr lang="en-US" sz="1200" dirty="0">
                          <a:solidFill>
                            <a:srgbClr val="58585B"/>
                          </a:solidFill>
                        </a:rPr>
                        <a:t>get-next-request</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solidFill>
                            <a:srgbClr val="58585B"/>
                          </a:solidFill>
                        </a:rPr>
                        <a:t>Retrieves a value from a variable within a table; the SNMP manager does not need to know the exact variable name. A sequential search is performed to find the needed variable from within a table.</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02"/>
                  </a:ext>
                </a:extLst>
              </a:tr>
              <a:tr h="513657">
                <a:tc>
                  <a:txBody>
                    <a:bodyPr/>
                    <a:lstStyle/>
                    <a:p>
                      <a:r>
                        <a:rPr lang="en-US" sz="1200" dirty="0">
                          <a:solidFill>
                            <a:srgbClr val="58585B"/>
                          </a:solidFill>
                        </a:rPr>
                        <a:t>get-bulk-request</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solidFill>
                            <a:srgbClr val="58585B"/>
                          </a:solidFill>
                        </a:rPr>
                        <a:t>Retrieves large blocks of data, such as multiple rows in a table, that would otherwise require the transmission of many small blocks of data. (Only works with SNMPv2 or later.)</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03"/>
                  </a:ext>
                </a:extLst>
              </a:tr>
              <a:tr h="363318">
                <a:tc>
                  <a:txBody>
                    <a:bodyPr/>
                    <a:lstStyle/>
                    <a:p>
                      <a:r>
                        <a:rPr lang="en-US" sz="1200" dirty="0">
                          <a:solidFill>
                            <a:srgbClr val="58585B"/>
                          </a:solidFill>
                        </a:rPr>
                        <a:t>get-response</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solidFill>
                            <a:srgbClr val="58585B"/>
                          </a:solidFill>
                        </a:rPr>
                        <a:t>Replies to a get-request, get-next-request, and set-request sent by an NMS.</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04"/>
                  </a:ext>
                </a:extLst>
              </a:tr>
              <a:tr h="212980">
                <a:tc>
                  <a:txBody>
                    <a:bodyPr/>
                    <a:lstStyle/>
                    <a:p>
                      <a:r>
                        <a:rPr lang="en-US" sz="1200" dirty="0">
                          <a:solidFill>
                            <a:srgbClr val="58585B"/>
                          </a:solidFill>
                        </a:rPr>
                        <a:t>set-request</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tc>
                  <a:txBody>
                    <a:bodyPr/>
                    <a:lstStyle/>
                    <a:p>
                      <a:r>
                        <a:rPr lang="en-US" sz="1200" dirty="0">
                          <a:solidFill>
                            <a:srgbClr val="58585B"/>
                          </a:solidFill>
                        </a:rPr>
                        <a:t>Stores a value in a specific variable.</a:t>
                      </a:r>
                      <a:endParaRPr lang="en-US" sz="1200" dirty="0"/>
                    </a:p>
                  </a:txBody>
                  <a:tcPr marL="38100" marR="38100" marT="38100" marB="38100">
                    <a:lnL w="25400" cap="flat" cmpd="sng" algn="ctr">
                      <a:solidFill>
                        <a:srgbClr val="FFFFFF"/>
                      </a:solidFill>
                      <a:prstDash val="solid"/>
                      <a:round/>
                      <a:headEnd type="none" w="med" len="med"/>
                      <a:tailEnd type="none" w="med" len="med"/>
                    </a:lnL>
                    <a:lnR w="25400"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CBD0D4"/>
                    </a:solidFill>
                  </a:tcPr>
                </a:tc>
                <a:extLst>
                  <a:ext uri="{0D108BD9-81ED-4DB2-BD59-A6C34878D82A}">
                    <a16:rowId xmlns:a16="http://schemas.microsoft.com/office/drawing/2014/main" val="10005"/>
                  </a:ext>
                </a:extLst>
              </a:tr>
            </a:tbl>
          </a:graphicData>
        </a:graphic>
      </p:graphicFrame>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 xmlns:ma14="http://schemas.microsoft.com/office/mac/drawingml/2011/main" val="0"/>
            </a:ext>
          </a:extLst>
        </p:spPr>
        <p:txBody>
          <a:bodyPr/>
          <a:lstStyle>
            <a:lvl1pPr>
              <a:defRPr sz="600">
                <a:solidFill>
                  <a:srgbClr val="D9D9D9"/>
                </a:solidFill>
              </a:defRPr>
            </a:lvl1pPr>
          </a:lstStyle>
          <a:p>
            <a:fld id="{F7021451-1387-4CA6-816F-3879F97B5CBC}" type="slidenum">
              <a:rPr lang="en-US"/>
              <a:t>57</a:t>
            </a:fld>
            <a:endParaRPr lang="en-US" dirty="0"/>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name="Slide 48">
    <p:spTree>
      <p:nvGrpSpPr>
        <p:cNvPr id="1" name=""/>
        <p:cNvGrpSpPr/>
        <p:nvPr/>
      </p:nvGrpSpPr>
      <p:grpSpPr>
        <a:xfrm>
          <a:off x="0" y="0"/>
          <a:ext cx="0" cy="0"/>
          <a:chOff x="0" y="0"/>
          <a:chExt cx="0" cy="0"/>
        </a:xfrm>
      </p:grpSpPr>
      <p:sp>
        <p:nvSpPr>
          <p:cNvPr id="2" name="Object1"/>
          <p:cNvSpPr>
            <a:spLocks noGrp="1"/>
          </p:cNvSpPr>
          <p:nvPr>
            <p:ph type="body" idx="101" hasCustomPrompt="1"/>
          </p:nvPr>
        </p:nvSpPr>
        <p:spPr>
          <a:xfrm>
            <a:off x="0" y="0"/>
            <a:ext cx="9144000" cy="274320"/>
          </a:xfrm>
          <a:prstGeom prst="rect">
            <a:avLst/>
          </a:prstGeom>
          <a:noFill/>
          <a:ln/>
        </p:spPr>
        <p:txBody>
          <a:bodyPr wrap="square" rtlCol="0"/>
          <a:lstStyle/>
          <a:p>
            <a:pPr marL="0" indent="0">
              <a:buNone/>
            </a:pPr>
            <a:r>
              <a:rPr lang="en-US" dirty="0"/>
              <a:t>SNMP Configuration</a:t>
            </a:r>
          </a:p>
        </p:txBody>
      </p:sp>
      <p:sp>
        <p:nvSpPr>
          <p:cNvPr id="3" name="Object2"/>
          <p:cNvSpPr>
            <a:spLocks noGrp="1"/>
          </p:cNvSpPr>
          <p:nvPr>
            <p:ph type="body" idx="100" hasCustomPrompt="1"/>
          </p:nvPr>
        </p:nvSpPr>
        <p:spPr>
          <a:xfrm>
            <a:off x="0" y="274320"/>
            <a:ext cx="9144000" cy="914400"/>
          </a:xfrm>
          <a:prstGeom prst="rect">
            <a:avLst/>
          </a:prstGeom>
          <a:noFill/>
          <a:ln/>
        </p:spPr>
        <p:txBody>
          <a:bodyPr wrap="square" rtlCol="0"/>
          <a:lstStyle/>
          <a:p>
            <a:pPr marL="0" indent="0">
              <a:buNone/>
            </a:pPr>
            <a:r>
              <a:rPr lang="en-US" dirty="0"/>
              <a:t>Management Information Base (MIB)</a:t>
            </a:r>
          </a:p>
        </p:txBody>
      </p:sp>
      <p:sp>
        <p:nvSpPr>
          <p:cNvPr id="5" name="Object4"/>
          <p:cNvSpPr/>
          <p:nvPr/>
        </p:nvSpPr>
        <p:spPr>
          <a:xfrm>
            <a:off x="0" y="708660"/>
            <a:ext cx="5812403" cy="2571750"/>
          </a:xfrm>
          <a:prstGeom prst="rect">
            <a:avLst/>
          </a:prstGeom>
          <a:noFill/>
          <a:ln/>
        </p:spPr>
        <p:txBody>
          <a:bodyPr wrap="square" rtlCol="0" anchor="t"/>
          <a:lstStyle/>
          <a:p>
            <a:pPr>
              <a:lnSpc>
                <a:spcPts val="2000"/>
              </a:lnSpc>
            </a:pPr>
            <a:r>
              <a:rPr lang="en-US" sz="1600" dirty="0">
                <a:latin typeface="Arial" panose="020B0604020202020204" pitchFamily="34" charset="0"/>
                <a:cs typeface="Arial" panose="020B0604020202020204" pitchFamily="34" charset="0"/>
              </a:rPr>
              <a:t>The MIB organizes variables hierarchically. MIB variables enable the management software to monitor and control the network device. </a:t>
            </a:r>
          </a:p>
          <a:p>
            <a:pPr>
              <a:lnSpc>
                <a:spcPts val="2000"/>
              </a:lnSpc>
            </a:pPr>
            <a:endParaRPr lang="en-US" sz="1600" dirty="0">
              <a:latin typeface="Arial" panose="020B0604020202020204" pitchFamily="34" charset="0"/>
              <a:cs typeface="Arial" panose="020B0604020202020204" pitchFamily="34" charset="0"/>
            </a:endParaRPr>
          </a:p>
          <a:p>
            <a:pPr>
              <a:lnSpc>
                <a:spcPts val="2000"/>
              </a:lnSpc>
            </a:pPr>
            <a:r>
              <a:rPr lang="en-US" sz="1600" dirty="0">
                <a:latin typeface="Arial" panose="020B0604020202020204" pitchFamily="34" charset="0"/>
                <a:cs typeface="Arial" panose="020B0604020202020204" pitchFamily="34" charset="0"/>
              </a:rPr>
              <a:t>Formally, the MIB defines each variable as an object ID (OID). OIDs uniquely identify managed objects in the MIB hierarchy. The MIB organizes the OIDs based on RFC standards into a hierarchy of OIDs, usually shown as a tree.</a:t>
            </a:r>
          </a:p>
          <a:p>
            <a:pPr>
              <a:lnSpc>
                <a:spcPts val="2000"/>
              </a:lnSpc>
            </a:pPr>
            <a:endParaRPr lang="en-US" sz="1600" dirty="0">
              <a:latin typeface="Arial" panose="020B0604020202020204" pitchFamily="34" charset="0"/>
              <a:cs typeface="Arial" panose="020B0604020202020204" pitchFamily="34" charset="0"/>
            </a:endParaRPr>
          </a:p>
          <a:p>
            <a:pPr>
              <a:lnSpc>
                <a:spcPts val="2000"/>
              </a:lnSpc>
            </a:pPr>
            <a:r>
              <a:rPr lang="en-US" sz="1600" dirty="0">
                <a:latin typeface="Arial" panose="020B0604020202020204" pitchFamily="34" charset="0"/>
                <a:cs typeface="Arial" panose="020B0604020202020204" pitchFamily="34" charset="0"/>
              </a:rPr>
              <a:t>The figure shows portions of the MIB structure defined by Cisco. Note how the OID can be described in words or numbers to help locate a particular variable in the tree. OIDs belonging to Cisco, are numbered as follows: .iso (1).org (3).dod (6).internet (1).private (4).enterprises (1).cisco (9). Therefore, the OID is 1.3.6.1.4.1.9.</a:t>
            </a:r>
          </a:p>
        </p:txBody>
      </p:sp>
      <p:pic>
        <p:nvPicPr>
          <p:cNvPr id="4" name="Picture 3">
            <a:extLst>
              <a:ext uri="{FF2B5EF4-FFF2-40B4-BE49-F238E27FC236}">
                <a16:creationId xmlns:a16="http://schemas.microsoft.com/office/drawing/2014/main" id="{02207E70-4880-4030-84A1-A38DDF3AD27D}"/>
              </a:ext>
            </a:extLst>
          </p:cNvPr>
          <p:cNvPicPr>
            <a:picLocks noChangeAspect="1"/>
          </p:cNvPicPr>
          <p:nvPr/>
        </p:nvPicPr>
        <p:blipFill>
          <a:blip r:embed="rId3"/>
          <a:stretch>
            <a:fillRect/>
          </a:stretch>
        </p:blipFill>
        <p:spPr>
          <a:xfrm>
            <a:off x="5812403" y="548640"/>
            <a:ext cx="3188409" cy="3834020"/>
          </a:xfrm>
          <a:prstGeom prst="rect">
            <a:avLst/>
          </a:prstGeom>
        </p:spPr>
      </p:pic>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 xmlns:ma14="http://schemas.microsoft.com/office/mac/drawingml/2011/main" val="0"/>
            </a:ext>
          </a:extLst>
        </p:spPr>
        <p:txBody>
          <a:bodyPr/>
          <a:lstStyle>
            <a:lvl1pPr>
              <a:defRPr sz="600">
                <a:solidFill>
                  <a:srgbClr val="D9D9D9"/>
                </a:solidFill>
              </a:defRPr>
            </a:lvl1pPr>
          </a:lstStyle>
          <a:p>
            <a:fld id="{F7021451-1387-4CA6-816F-3879F97B5CBC}" type="slidenum">
              <a:rPr lang="en-US"/>
              <a:t>58</a:t>
            </a:fld>
            <a:endParaRPr lang="en-US" dirty="0"/>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name="Slide 49">
    <p:spTree>
      <p:nvGrpSpPr>
        <p:cNvPr id="1" name=""/>
        <p:cNvGrpSpPr/>
        <p:nvPr/>
      </p:nvGrpSpPr>
      <p:grpSpPr>
        <a:xfrm>
          <a:off x="0" y="0"/>
          <a:ext cx="0" cy="0"/>
          <a:chOff x="0" y="0"/>
          <a:chExt cx="0" cy="0"/>
        </a:xfrm>
      </p:grpSpPr>
      <p:sp>
        <p:nvSpPr>
          <p:cNvPr id="2" name="Object1"/>
          <p:cNvSpPr>
            <a:spLocks noGrp="1"/>
          </p:cNvSpPr>
          <p:nvPr>
            <p:ph type="body" idx="101" hasCustomPrompt="1"/>
          </p:nvPr>
        </p:nvSpPr>
        <p:spPr>
          <a:xfrm>
            <a:off x="0" y="0"/>
            <a:ext cx="9144000" cy="274320"/>
          </a:xfrm>
          <a:prstGeom prst="rect">
            <a:avLst/>
          </a:prstGeom>
          <a:noFill/>
          <a:ln/>
        </p:spPr>
        <p:txBody>
          <a:bodyPr wrap="square" rtlCol="0"/>
          <a:lstStyle/>
          <a:p>
            <a:pPr marL="0" indent="0">
              <a:buNone/>
            </a:pPr>
            <a:r>
              <a:rPr lang="en-US" dirty="0"/>
              <a:t>SNMP Configuration</a:t>
            </a:r>
          </a:p>
        </p:txBody>
      </p:sp>
      <p:sp>
        <p:nvSpPr>
          <p:cNvPr id="3" name="Object2"/>
          <p:cNvSpPr>
            <a:spLocks noGrp="1"/>
          </p:cNvSpPr>
          <p:nvPr>
            <p:ph type="body" idx="100" hasCustomPrompt="1"/>
          </p:nvPr>
        </p:nvSpPr>
        <p:spPr>
          <a:xfrm>
            <a:off x="0" y="274320"/>
            <a:ext cx="9144000" cy="914400"/>
          </a:xfrm>
          <a:prstGeom prst="rect">
            <a:avLst/>
          </a:prstGeom>
          <a:noFill/>
          <a:ln/>
        </p:spPr>
        <p:txBody>
          <a:bodyPr wrap="square" rtlCol="0"/>
          <a:lstStyle/>
          <a:p>
            <a:pPr marL="0" indent="0">
              <a:buNone/>
            </a:pPr>
            <a:r>
              <a:rPr lang="en-US" dirty="0"/>
              <a:t>SNMP Versions</a:t>
            </a:r>
          </a:p>
        </p:txBody>
      </p:sp>
      <p:sp>
        <p:nvSpPr>
          <p:cNvPr id="5" name="Object4"/>
          <p:cNvSpPr/>
          <p:nvPr/>
        </p:nvSpPr>
        <p:spPr>
          <a:xfrm>
            <a:off x="-1" y="628153"/>
            <a:ext cx="9080391" cy="2571750"/>
          </a:xfrm>
          <a:prstGeom prst="rect">
            <a:avLst/>
          </a:prstGeom>
          <a:noFill/>
          <a:ln/>
        </p:spPr>
        <p:txBody>
          <a:bodyPr wrap="square" rtlCol="0" anchor="t"/>
          <a:lstStyle/>
          <a:p>
            <a:r>
              <a:rPr lang="en-US" sz="1600" dirty="0">
                <a:latin typeface="Arial" panose="020B0604020202020204" pitchFamily="34" charset="0"/>
                <a:cs typeface="Arial" panose="020B0604020202020204" pitchFamily="34" charset="0"/>
              </a:rPr>
              <a:t>Here are several versions of SNMP:</a:t>
            </a:r>
          </a:p>
          <a:p>
            <a:endParaRPr lang="en-US" sz="16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600" b="1" dirty="0">
                <a:latin typeface="Arial" panose="020B0604020202020204" pitchFamily="34" charset="0"/>
                <a:cs typeface="Arial" panose="020B0604020202020204" pitchFamily="34" charset="0"/>
              </a:rPr>
              <a:t>SNMPv1</a:t>
            </a:r>
            <a:r>
              <a:rPr lang="en-US" sz="1600" dirty="0">
                <a:latin typeface="Arial" panose="020B0604020202020204" pitchFamily="34" charset="0"/>
                <a:cs typeface="Arial" panose="020B0604020202020204" pitchFamily="34" charset="0"/>
              </a:rPr>
              <a:t> - This is the Simple Network Management Protocol, a Full Internet Standard, that is defined in RFC 1157.</a:t>
            </a:r>
          </a:p>
          <a:p>
            <a:pPr marL="285750" indent="-285750">
              <a:buFont typeface="Arial" panose="020B0604020202020204" pitchFamily="34" charset="0"/>
              <a:buChar char="•"/>
            </a:pPr>
            <a:r>
              <a:rPr lang="en-US" sz="1600" b="1" dirty="0">
                <a:latin typeface="Arial" panose="020B0604020202020204" pitchFamily="34" charset="0"/>
                <a:cs typeface="Arial" panose="020B0604020202020204" pitchFamily="34" charset="0"/>
              </a:rPr>
              <a:t>SNMPv2c</a:t>
            </a:r>
            <a:r>
              <a:rPr lang="en-US" sz="1600" dirty="0">
                <a:latin typeface="Arial" panose="020B0604020202020204" pitchFamily="34" charset="0"/>
                <a:cs typeface="Arial" panose="020B0604020202020204" pitchFamily="34" charset="0"/>
              </a:rPr>
              <a:t> - This is defined in RFCs 1901 to 1908. It uses a community-string-based Administrative Framework.</a:t>
            </a:r>
          </a:p>
          <a:p>
            <a:pPr marL="285750" indent="-285750">
              <a:buFont typeface="Arial" panose="020B0604020202020204" pitchFamily="34" charset="0"/>
              <a:buChar char="•"/>
            </a:pPr>
            <a:r>
              <a:rPr lang="en-US" sz="1600" b="1" dirty="0">
                <a:latin typeface="Arial" panose="020B0604020202020204" pitchFamily="34" charset="0"/>
                <a:cs typeface="Arial" panose="020B0604020202020204" pitchFamily="34" charset="0"/>
              </a:rPr>
              <a:t>SNMPv3</a:t>
            </a:r>
            <a:r>
              <a:rPr lang="en-US" sz="1600" dirty="0">
                <a:latin typeface="Arial" panose="020B0604020202020204" pitchFamily="34" charset="0"/>
                <a:cs typeface="Arial" panose="020B0604020202020204" pitchFamily="34" charset="0"/>
              </a:rPr>
              <a:t> - This is an interoperable standards-based protocol originally defined in RFCs 2273 to 2275. It provides secure access to devices by authenticating and encrypting packets over the network. It includes these security features: message integrity to ensure that a packet was not tampered with in transit, authentication to determine that the message is from a valid source, and encryption to prevent the contents of a message from being read by an unauthorized source.</a:t>
            </a:r>
          </a:p>
          <a:p>
            <a:endParaRPr lang="en-US" sz="1600" dirty="0">
              <a:latin typeface="Arial" panose="020B0604020202020204" pitchFamily="34" charset="0"/>
              <a:cs typeface="Arial" panose="020B0604020202020204" pitchFamily="34" charset="0"/>
            </a:endParaRPr>
          </a:p>
          <a:p>
            <a:r>
              <a:rPr lang="en-US" sz="1600" dirty="0">
                <a:latin typeface="Arial" panose="020B0604020202020204" pitchFamily="34" charset="0"/>
                <a:cs typeface="Arial" panose="020B0604020202020204" pitchFamily="34" charset="0"/>
              </a:rPr>
              <a:t>All versions use SNMP managers, agents, and MIBs. Cisco IOS software supports the above three versions. Both SNMPv1 and SNMPv2c use a community-based form of security. The community of managers that is able to access the MIB of the agent is defined by a community string. SNMPv3 provides for both security models and security levels. </a:t>
            </a:r>
          </a:p>
        </p:txBody>
      </p:sp>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 xmlns:ma14="http://schemas.microsoft.com/office/mac/drawingml/2011/main" val="0"/>
            </a:ext>
          </a:extLst>
        </p:spPr>
        <p:txBody>
          <a:bodyPr/>
          <a:lstStyle>
            <a:lvl1pPr>
              <a:defRPr sz="600">
                <a:solidFill>
                  <a:srgbClr val="D9D9D9"/>
                </a:solidFill>
              </a:defRPr>
            </a:lvl1pPr>
          </a:lstStyle>
          <a:p>
            <a:fld id="{F7021451-1387-4CA6-816F-3879F97B5CBC}" type="slidenum">
              <a:rPr lang="en-US"/>
              <a:t>59</a:t>
            </a:fld>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1"/>
          <p:cNvSpPr>
            <a:spLocks noGrp="1"/>
          </p:cNvSpPr>
          <p:nvPr>
            <p:ph type="body" idx="101" hasCustomPrompt="1"/>
          </p:nvPr>
        </p:nvSpPr>
        <p:spPr>
          <a:xfrm>
            <a:off x="0" y="0"/>
            <a:ext cx="9144000" cy="274320"/>
          </a:xfrm>
          <a:prstGeom prst="rect">
            <a:avLst/>
          </a:prstGeom>
          <a:noFill/>
          <a:ln/>
        </p:spPr>
        <p:txBody>
          <a:bodyPr wrap="square" rtlCol="0"/>
          <a:lstStyle/>
          <a:p>
            <a:pPr marL="0" indent="0">
              <a:buNone/>
            </a:pPr>
            <a:r>
              <a:rPr lang="en-US" dirty="0"/>
              <a:t>Secure Cisco IOS Image and Configuration Files</a:t>
            </a:r>
          </a:p>
        </p:txBody>
      </p:sp>
      <p:sp>
        <p:nvSpPr>
          <p:cNvPr id="3" name="Object2"/>
          <p:cNvSpPr>
            <a:spLocks noGrp="1"/>
          </p:cNvSpPr>
          <p:nvPr>
            <p:ph type="body" idx="100" hasCustomPrompt="1"/>
          </p:nvPr>
        </p:nvSpPr>
        <p:spPr>
          <a:xfrm>
            <a:off x="0" y="274320"/>
            <a:ext cx="9144000" cy="914400"/>
          </a:xfrm>
          <a:prstGeom prst="rect">
            <a:avLst/>
          </a:prstGeom>
          <a:noFill/>
          <a:ln/>
        </p:spPr>
        <p:txBody>
          <a:bodyPr wrap="square" rtlCol="0"/>
          <a:lstStyle/>
          <a:p>
            <a:pPr marL="0" indent="0">
              <a:buNone/>
            </a:pPr>
            <a:r>
              <a:rPr lang="en-US" dirty="0"/>
              <a:t>Enabling the IOS Image Resilience Feature (Cont.)</a:t>
            </a:r>
          </a:p>
        </p:txBody>
      </p:sp>
      <p:pic>
        <p:nvPicPr>
          <p:cNvPr id="6" name="Picture 5">
            <a:extLst>
              <a:ext uri="{FF2B5EF4-FFF2-40B4-BE49-F238E27FC236}">
                <a16:creationId xmlns:a16="http://schemas.microsoft.com/office/drawing/2014/main" id="{F1CBA615-B946-4137-9A30-3E5B03C36CF8}"/>
              </a:ext>
            </a:extLst>
          </p:cNvPr>
          <p:cNvPicPr>
            <a:picLocks noChangeAspect="1"/>
          </p:cNvPicPr>
          <p:nvPr/>
        </p:nvPicPr>
        <p:blipFill>
          <a:blip r:embed="rId3"/>
          <a:stretch>
            <a:fillRect/>
          </a:stretch>
        </p:blipFill>
        <p:spPr>
          <a:xfrm>
            <a:off x="923925" y="682525"/>
            <a:ext cx="6749693" cy="4260949"/>
          </a:xfrm>
          <a:prstGeom prst="rect">
            <a:avLst/>
          </a:prstGeom>
        </p:spPr>
      </p:pic>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ma14="http://schemas.microsoft.com/office/mac/drawingml/2011/main" xmlns="" val="0"/>
            </a:ext>
          </a:extLst>
        </p:spPr>
        <p:txBody>
          <a:bodyPr/>
          <a:lstStyle>
            <a:lvl1pPr>
              <a:defRPr sz="600">
                <a:solidFill>
                  <a:srgbClr val="D9D9D9"/>
                </a:solidFill>
              </a:defRPr>
            </a:lvl1pPr>
          </a:lstStyle>
          <a:p>
            <a:fld id="{F7021451-1387-4CA6-816F-3879F97B5CBC}" type="slidenum">
              <a:rPr lang="en-US"/>
              <a:t>6</a:t>
            </a:fld>
            <a:endParaRPr lang="en-US" dirty="0"/>
          </a:p>
        </p:txBody>
      </p:sp>
    </p:spTree>
    <p:extLst>
      <p:ext uri="{BB962C8B-B14F-4D97-AF65-F5344CB8AC3E}">
        <p14:creationId xmlns:p14="http://schemas.microsoft.com/office/powerpoint/2010/main" val="385878454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name="Slide 50">
    <p:spTree>
      <p:nvGrpSpPr>
        <p:cNvPr id="1" name=""/>
        <p:cNvGrpSpPr/>
        <p:nvPr/>
      </p:nvGrpSpPr>
      <p:grpSpPr>
        <a:xfrm>
          <a:off x="0" y="0"/>
          <a:ext cx="0" cy="0"/>
          <a:chOff x="0" y="0"/>
          <a:chExt cx="0" cy="0"/>
        </a:xfrm>
      </p:grpSpPr>
      <p:sp>
        <p:nvSpPr>
          <p:cNvPr id="2" name="Object1"/>
          <p:cNvSpPr>
            <a:spLocks noGrp="1"/>
          </p:cNvSpPr>
          <p:nvPr>
            <p:ph type="body" idx="101" hasCustomPrompt="1"/>
          </p:nvPr>
        </p:nvSpPr>
        <p:spPr>
          <a:xfrm>
            <a:off x="0" y="0"/>
            <a:ext cx="9144000" cy="274320"/>
          </a:xfrm>
          <a:prstGeom prst="rect">
            <a:avLst/>
          </a:prstGeom>
          <a:noFill/>
          <a:ln/>
        </p:spPr>
        <p:txBody>
          <a:bodyPr wrap="square" rtlCol="0"/>
          <a:lstStyle/>
          <a:p>
            <a:pPr marL="0" indent="0">
              <a:buNone/>
            </a:pPr>
            <a:r>
              <a:rPr lang="en-US" dirty="0"/>
              <a:t>SNMP Configuration</a:t>
            </a:r>
          </a:p>
        </p:txBody>
      </p:sp>
      <p:sp>
        <p:nvSpPr>
          <p:cNvPr id="3" name="Object2"/>
          <p:cNvSpPr>
            <a:spLocks noGrp="1"/>
          </p:cNvSpPr>
          <p:nvPr>
            <p:ph type="body" idx="100" hasCustomPrompt="1"/>
          </p:nvPr>
        </p:nvSpPr>
        <p:spPr>
          <a:xfrm>
            <a:off x="0" y="274320"/>
            <a:ext cx="9144000" cy="914400"/>
          </a:xfrm>
          <a:prstGeom prst="rect">
            <a:avLst/>
          </a:prstGeom>
          <a:noFill/>
          <a:ln/>
        </p:spPr>
        <p:txBody>
          <a:bodyPr wrap="square" rtlCol="0"/>
          <a:lstStyle/>
          <a:p>
            <a:pPr marL="0" indent="0">
              <a:buNone/>
            </a:pPr>
            <a:r>
              <a:rPr lang="en-US" dirty="0"/>
              <a:t>SNMP Vulnerabilities</a:t>
            </a:r>
          </a:p>
        </p:txBody>
      </p:sp>
      <p:sp>
        <p:nvSpPr>
          <p:cNvPr id="5" name="Object4"/>
          <p:cNvSpPr/>
          <p:nvPr/>
        </p:nvSpPr>
        <p:spPr>
          <a:xfrm>
            <a:off x="1" y="914400"/>
            <a:ext cx="3943846" cy="2571750"/>
          </a:xfrm>
          <a:prstGeom prst="rect">
            <a:avLst/>
          </a:prstGeom>
          <a:noFill/>
          <a:ln/>
        </p:spPr>
        <p:txBody>
          <a:bodyPr wrap="square" rtlCol="0" anchor="t"/>
          <a:lstStyle/>
          <a:p>
            <a:pPr>
              <a:lnSpc>
                <a:spcPts val="2000"/>
              </a:lnSpc>
            </a:pPr>
            <a:r>
              <a:rPr lang="en-US" dirty="0">
                <a:latin typeface="Arial" panose="020B0604020202020204" pitchFamily="34" charset="0"/>
                <a:cs typeface="Arial" panose="020B0604020202020204" pitchFamily="34" charset="0"/>
              </a:rPr>
              <a:t>In any network topology, at least one manager node should run SNMP management software. Network devices that can be managed, such as switches, routers, servers, and workstations, are equipped with the SNMP agent software module. </a:t>
            </a:r>
          </a:p>
          <a:p>
            <a:pPr>
              <a:lnSpc>
                <a:spcPts val="2000"/>
              </a:lnSpc>
            </a:pPr>
            <a:endParaRPr lang="en-US" dirty="0">
              <a:latin typeface="Arial" panose="020B0604020202020204" pitchFamily="34" charset="0"/>
              <a:cs typeface="Arial" panose="020B0604020202020204" pitchFamily="34" charset="0"/>
            </a:endParaRPr>
          </a:p>
          <a:p>
            <a:pPr>
              <a:lnSpc>
                <a:spcPts val="2000"/>
              </a:lnSpc>
            </a:pPr>
            <a:r>
              <a:rPr lang="en-US" dirty="0">
                <a:latin typeface="Arial" panose="020B0604020202020204" pitchFamily="34" charset="0"/>
                <a:cs typeface="Arial" panose="020B0604020202020204" pitchFamily="34" charset="0"/>
              </a:rPr>
              <a:t>SNMP is vulnerable to attack precisely because SNMP agents can be polled with get requests and accept configuration changes with set requests, as shown in the figure.</a:t>
            </a:r>
          </a:p>
          <a:p>
            <a:pPr>
              <a:lnSpc>
                <a:spcPts val="2000"/>
              </a:lnSpc>
            </a:pPr>
            <a:endParaRPr lang="en-US" sz="1400" dirty="0"/>
          </a:p>
          <a:p>
            <a:pPr>
              <a:lnSpc>
                <a:spcPts val="2000"/>
              </a:lnSpc>
            </a:pPr>
            <a:endParaRPr lang="en-US" sz="1400" dirty="0"/>
          </a:p>
        </p:txBody>
      </p:sp>
      <p:pic>
        <p:nvPicPr>
          <p:cNvPr id="4" name="Picture 3">
            <a:extLst>
              <a:ext uri="{FF2B5EF4-FFF2-40B4-BE49-F238E27FC236}">
                <a16:creationId xmlns:a16="http://schemas.microsoft.com/office/drawing/2014/main" id="{0E638619-D779-4A92-9F75-BB40D1845A7B}"/>
              </a:ext>
            </a:extLst>
          </p:cNvPr>
          <p:cNvPicPr>
            <a:picLocks noChangeAspect="1"/>
          </p:cNvPicPr>
          <p:nvPr/>
        </p:nvPicPr>
        <p:blipFill>
          <a:blip r:embed="rId3"/>
          <a:stretch>
            <a:fillRect/>
          </a:stretch>
        </p:blipFill>
        <p:spPr>
          <a:xfrm>
            <a:off x="3660410" y="680085"/>
            <a:ext cx="5026390" cy="3314700"/>
          </a:xfrm>
          <a:prstGeom prst="rect">
            <a:avLst/>
          </a:prstGeom>
        </p:spPr>
      </p:pic>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 xmlns:ma14="http://schemas.microsoft.com/office/mac/drawingml/2011/main" val="0"/>
            </a:ext>
          </a:extLst>
        </p:spPr>
        <p:txBody>
          <a:bodyPr/>
          <a:lstStyle>
            <a:lvl1pPr>
              <a:defRPr sz="600">
                <a:solidFill>
                  <a:srgbClr val="D9D9D9"/>
                </a:solidFill>
              </a:defRPr>
            </a:lvl1pPr>
          </a:lstStyle>
          <a:p>
            <a:fld id="{F7021451-1387-4CA6-816F-3879F97B5CBC}" type="slidenum">
              <a:rPr lang="en-US"/>
              <a:t>60</a:t>
            </a:fld>
            <a:endParaRPr lang="en-US" dirty="0"/>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name="Slide 51">
    <p:spTree>
      <p:nvGrpSpPr>
        <p:cNvPr id="1" name=""/>
        <p:cNvGrpSpPr/>
        <p:nvPr/>
      </p:nvGrpSpPr>
      <p:grpSpPr>
        <a:xfrm>
          <a:off x="0" y="0"/>
          <a:ext cx="0" cy="0"/>
          <a:chOff x="0" y="0"/>
          <a:chExt cx="0" cy="0"/>
        </a:xfrm>
      </p:grpSpPr>
      <p:sp>
        <p:nvSpPr>
          <p:cNvPr id="2" name="Object1"/>
          <p:cNvSpPr>
            <a:spLocks noGrp="1"/>
          </p:cNvSpPr>
          <p:nvPr>
            <p:ph type="body" idx="101" hasCustomPrompt="1"/>
          </p:nvPr>
        </p:nvSpPr>
        <p:spPr>
          <a:xfrm>
            <a:off x="0" y="0"/>
            <a:ext cx="9144000" cy="274320"/>
          </a:xfrm>
          <a:prstGeom prst="rect">
            <a:avLst/>
          </a:prstGeom>
          <a:noFill/>
          <a:ln/>
        </p:spPr>
        <p:txBody>
          <a:bodyPr wrap="square" rtlCol="0"/>
          <a:lstStyle/>
          <a:p>
            <a:pPr marL="0" indent="0">
              <a:buNone/>
            </a:pPr>
            <a:r>
              <a:rPr lang="en-US" dirty="0"/>
              <a:t>SNMP Configuration</a:t>
            </a:r>
          </a:p>
        </p:txBody>
      </p:sp>
      <p:sp>
        <p:nvSpPr>
          <p:cNvPr id="3" name="Object2"/>
          <p:cNvSpPr>
            <a:spLocks noGrp="1"/>
          </p:cNvSpPr>
          <p:nvPr>
            <p:ph type="body" idx="100" hasCustomPrompt="1"/>
          </p:nvPr>
        </p:nvSpPr>
        <p:spPr>
          <a:xfrm>
            <a:off x="0" y="274320"/>
            <a:ext cx="9144000" cy="914400"/>
          </a:xfrm>
          <a:prstGeom prst="rect">
            <a:avLst/>
          </a:prstGeom>
          <a:noFill/>
          <a:ln/>
        </p:spPr>
        <p:txBody>
          <a:bodyPr wrap="square" rtlCol="0"/>
          <a:lstStyle/>
          <a:p>
            <a:pPr marL="0" indent="0">
              <a:buNone/>
            </a:pPr>
            <a:r>
              <a:rPr lang="en-US" dirty="0"/>
              <a:t>SNMPv3</a:t>
            </a:r>
          </a:p>
        </p:txBody>
      </p:sp>
      <p:sp>
        <p:nvSpPr>
          <p:cNvPr id="5" name="Object4"/>
          <p:cNvSpPr/>
          <p:nvPr/>
        </p:nvSpPr>
        <p:spPr>
          <a:xfrm>
            <a:off x="0" y="914400"/>
            <a:ext cx="8229600" cy="2571750"/>
          </a:xfrm>
          <a:prstGeom prst="rect">
            <a:avLst/>
          </a:prstGeom>
          <a:noFill/>
          <a:ln/>
        </p:spPr>
        <p:txBody>
          <a:bodyPr wrap="square" rtlCol="0" anchor="t"/>
          <a:lstStyle/>
          <a:p>
            <a:r>
              <a:rPr lang="en-US" dirty="0">
                <a:latin typeface="Arial" panose="020B0604020202020204" pitchFamily="34" charset="0"/>
                <a:cs typeface="Arial" panose="020B0604020202020204" pitchFamily="34" charset="0"/>
              </a:rPr>
              <a:t>SNMPv3 provides three security features:</a:t>
            </a:r>
          </a:p>
          <a:p>
            <a:endParaRPr lang="en-US"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b="1" dirty="0">
                <a:latin typeface="Arial" panose="020B0604020202020204" pitchFamily="34" charset="0"/>
                <a:cs typeface="Arial" panose="020B0604020202020204" pitchFamily="34" charset="0"/>
              </a:rPr>
              <a:t>Message integrity and authentication</a:t>
            </a:r>
            <a:r>
              <a:rPr lang="en-US" dirty="0">
                <a:latin typeface="Arial" panose="020B0604020202020204" pitchFamily="34" charset="0"/>
                <a:cs typeface="Arial" panose="020B0604020202020204" pitchFamily="34" charset="0"/>
              </a:rPr>
              <a:t> - Ensures that a packet has not been tampered with in transit and is from a valid source.</a:t>
            </a:r>
          </a:p>
          <a:p>
            <a:pPr marL="285750" indent="-285750">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b="1" dirty="0">
                <a:latin typeface="Arial" panose="020B0604020202020204" pitchFamily="34" charset="0"/>
                <a:cs typeface="Arial" panose="020B0604020202020204" pitchFamily="34" charset="0"/>
              </a:rPr>
              <a:t>Encryption</a:t>
            </a:r>
            <a:r>
              <a:rPr lang="en-US" dirty="0">
                <a:latin typeface="Arial" panose="020B0604020202020204" pitchFamily="34" charset="0"/>
                <a:cs typeface="Arial" panose="020B0604020202020204" pitchFamily="34" charset="0"/>
              </a:rPr>
              <a:t> - Scrambles the contents of a packet to prevent it from being seen by an unauthorized source.</a:t>
            </a:r>
          </a:p>
          <a:p>
            <a:pPr marL="285750" indent="-285750">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b="1" dirty="0">
                <a:latin typeface="Arial" panose="020B0604020202020204" pitchFamily="34" charset="0"/>
                <a:cs typeface="Arial" panose="020B0604020202020204" pitchFamily="34" charset="0"/>
              </a:rPr>
              <a:t>Access control</a:t>
            </a:r>
            <a:r>
              <a:rPr lang="en-US" dirty="0">
                <a:latin typeface="Arial" panose="020B0604020202020204" pitchFamily="34" charset="0"/>
                <a:cs typeface="Arial" panose="020B0604020202020204" pitchFamily="34" charset="0"/>
              </a:rPr>
              <a:t> - Restricts each principal to certain actions on specific portions of data.</a:t>
            </a:r>
          </a:p>
        </p:txBody>
      </p:sp>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 xmlns:ma14="http://schemas.microsoft.com/office/mac/drawingml/2011/main" val="0"/>
            </a:ext>
          </a:extLst>
        </p:spPr>
        <p:txBody>
          <a:bodyPr/>
          <a:lstStyle>
            <a:lvl1pPr>
              <a:defRPr sz="600">
                <a:solidFill>
                  <a:srgbClr val="D9D9D9"/>
                </a:solidFill>
              </a:defRPr>
            </a:lvl1pPr>
          </a:lstStyle>
          <a:p>
            <a:fld id="{F7021451-1387-4CA6-816F-3879F97B5CBC}" type="slidenum">
              <a:rPr lang="en-US"/>
              <a:t>61</a:t>
            </a:fld>
            <a:endParaRPr lang="en-US" dirty="0"/>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name="Slide 52">
    <p:spTree>
      <p:nvGrpSpPr>
        <p:cNvPr id="1" name=""/>
        <p:cNvGrpSpPr/>
        <p:nvPr/>
      </p:nvGrpSpPr>
      <p:grpSpPr>
        <a:xfrm>
          <a:off x="0" y="0"/>
          <a:ext cx="0" cy="0"/>
          <a:chOff x="0" y="0"/>
          <a:chExt cx="0" cy="0"/>
        </a:xfrm>
      </p:grpSpPr>
      <p:sp>
        <p:nvSpPr>
          <p:cNvPr id="2" name="Object1"/>
          <p:cNvSpPr>
            <a:spLocks noGrp="1"/>
          </p:cNvSpPr>
          <p:nvPr>
            <p:ph type="body" idx="101" hasCustomPrompt="1"/>
          </p:nvPr>
        </p:nvSpPr>
        <p:spPr>
          <a:xfrm>
            <a:off x="0" y="0"/>
            <a:ext cx="9144000" cy="274320"/>
          </a:xfrm>
          <a:prstGeom prst="rect">
            <a:avLst/>
          </a:prstGeom>
          <a:noFill/>
          <a:ln/>
        </p:spPr>
        <p:txBody>
          <a:bodyPr wrap="square" rtlCol="0"/>
          <a:lstStyle/>
          <a:p>
            <a:pPr marL="0" indent="0">
              <a:buNone/>
            </a:pPr>
            <a:r>
              <a:rPr lang="en-US" dirty="0"/>
              <a:t>SNMP Configuration</a:t>
            </a:r>
          </a:p>
        </p:txBody>
      </p:sp>
      <p:sp>
        <p:nvSpPr>
          <p:cNvPr id="3" name="Object2"/>
          <p:cNvSpPr>
            <a:spLocks noGrp="1"/>
          </p:cNvSpPr>
          <p:nvPr>
            <p:ph type="body" idx="100" hasCustomPrompt="1"/>
          </p:nvPr>
        </p:nvSpPr>
        <p:spPr>
          <a:xfrm>
            <a:off x="0" y="274320"/>
            <a:ext cx="9144000" cy="914400"/>
          </a:xfrm>
          <a:prstGeom prst="rect">
            <a:avLst/>
          </a:prstGeom>
          <a:noFill/>
          <a:ln/>
        </p:spPr>
        <p:txBody>
          <a:bodyPr wrap="square" rtlCol="0"/>
          <a:lstStyle/>
          <a:p>
            <a:pPr marL="0" indent="0">
              <a:buNone/>
            </a:pPr>
            <a:r>
              <a:rPr lang="en-US" dirty="0"/>
              <a:t>SNMPv3 Security Configuration</a:t>
            </a:r>
          </a:p>
        </p:txBody>
      </p:sp>
      <p:sp>
        <p:nvSpPr>
          <p:cNvPr id="5" name="Object4"/>
          <p:cNvSpPr/>
          <p:nvPr/>
        </p:nvSpPr>
        <p:spPr>
          <a:xfrm>
            <a:off x="0" y="708660"/>
            <a:ext cx="8229600" cy="2571750"/>
          </a:xfrm>
          <a:prstGeom prst="rect">
            <a:avLst/>
          </a:prstGeom>
          <a:noFill/>
          <a:ln/>
        </p:spPr>
        <p:txBody>
          <a:bodyPr wrap="square" rtlCol="0" anchor="t"/>
          <a:lstStyle/>
          <a:p>
            <a:r>
              <a:rPr lang="en-US" sz="1600" dirty="0">
                <a:latin typeface="Arial" panose="020B0604020202020204" pitchFamily="34" charset="0"/>
                <a:cs typeface="Arial" panose="020B0604020202020204" pitchFamily="34" charset="0"/>
              </a:rPr>
              <a:t>SNMPv3 can be secured with only a few commands:</a:t>
            </a:r>
          </a:p>
          <a:p>
            <a:r>
              <a:rPr lang="en-US" sz="1600" b="1" dirty="0">
                <a:latin typeface="Arial" panose="020B0604020202020204" pitchFamily="34" charset="0"/>
                <a:cs typeface="Arial" panose="020B0604020202020204" pitchFamily="34" charset="0"/>
              </a:rPr>
              <a:t>Step 1</a:t>
            </a:r>
            <a:r>
              <a:rPr lang="en-US" sz="1600" dirty="0">
                <a:latin typeface="Arial" panose="020B0604020202020204" pitchFamily="34" charset="0"/>
                <a:cs typeface="Arial" panose="020B0604020202020204" pitchFamily="34" charset="0"/>
              </a:rPr>
              <a:t>. Configure an ACL that will permit access to authorized SNMP managers.</a:t>
            </a:r>
          </a:p>
          <a:p>
            <a:endParaRPr lang="en-US" sz="1600" dirty="0">
              <a:latin typeface="Arial" panose="020B0604020202020204" pitchFamily="34" charset="0"/>
              <a:cs typeface="Arial" panose="020B0604020202020204" pitchFamily="34" charset="0"/>
            </a:endParaRPr>
          </a:p>
          <a:p>
            <a:endParaRPr lang="en-US" sz="1600" dirty="0">
              <a:latin typeface="Arial" panose="020B0604020202020204" pitchFamily="34" charset="0"/>
              <a:cs typeface="Arial" panose="020B0604020202020204" pitchFamily="34" charset="0"/>
            </a:endParaRPr>
          </a:p>
          <a:p>
            <a:r>
              <a:rPr lang="en-US" sz="1600" b="1" dirty="0">
                <a:latin typeface="Arial" panose="020B0604020202020204" pitchFamily="34" charset="0"/>
                <a:cs typeface="Arial" panose="020B0604020202020204" pitchFamily="34" charset="0"/>
              </a:rPr>
              <a:t>Step 2</a:t>
            </a:r>
            <a:r>
              <a:rPr lang="en-US" sz="1600" dirty="0">
                <a:latin typeface="Arial" panose="020B0604020202020204" pitchFamily="34" charset="0"/>
                <a:cs typeface="Arial" panose="020B0604020202020204" pitchFamily="34" charset="0"/>
              </a:rPr>
              <a:t>. Configure an SNMP view with the </a:t>
            </a:r>
            <a:r>
              <a:rPr lang="en-US" sz="1600" b="1" dirty="0">
                <a:latin typeface="Arial" panose="020B0604020202020204" pitchFamily="34" charset="0"/>
                <a:cs typeface="Arial" panose="020B0604020202020204" pitchFamily="34" charset="0"/>
              </a:rPr>
              <a:t>snmp-server view</a:t>
            </a:r>
            <a:r>
              <a:rPr lang="en-US" sz="1600" dirty="0">
                <a:latin typeface="Arial" panose="020B0604020202020204" pitchFamily="34" charset="0"/>
                <a:cs typeface="Arial" panose="020B0604020202020204" pitchFamily="34" charset="0"/>
              </a:rPr>
              <a:t> command to identify the MIB OIDs that the SNMP manager will be able to read. Configuring a view is required to limit SNMP messages to read-only access.</a:t>
            </a:r>
          </a:p>
          <a:p>
            <a:endParaRPr lang="en-US" sz="1600" dirty="0">
              <a:latin typeface="Arial" panose="020B0604020202020204" pitchFamily="34" charset="0"/>
              <a:cs typeface="Arial" panose="020B0604020202020204" pitchFamily="34" charset="0"/>
            </a:endParaRPr>
          </a:p>
          <a:p>
            <a:endParaRPr lang="en-US" sz="1600" dirty="0">
              <a:latin typeface="Arial" panose="020B0604020202020204" pitchFamily="34" charset="0"/>
              <a:cs typeface="Arial" panose="020B0604020202020204" pitchFamily="34" charset="0"/>
            </a:endParaRPr>
          </a:p>
          <a:p>
            <a:r>
              <a:rPr lang="en-US" sz="1600" b="1" dirty="0">
                <a:latin typeface="Arial" panose="020B0604020202020204" pitchFamily="34" charset="0"/>
                <a:cs typeface="Arial" panose="020B0604020202020204" pitchFamily="34" charset="0"/>
              </a:rPr>
              <a:t>Step 3</a:t>
            </a:r>
            <a:r>
              <a:rPr lang="en-US" sz="1600" dirty="0">
                <a:latin typeface="Arial" panose="020B0604020202020204" pitchFamily="34" charset="0"/>
                <a:cs typeface="Arial" panose="020B0604020202020204" pitchFamily="34" charset="0"/>
              </a:rPr>
              <a:t>. Configure SNMP group features with the </a:t>
            </a:r>
            <a:r>
              <a:rPr lang="en-US" sz="1600" b="1" dirty="0">
                <a:latin typeface="Arial" panose="020B0604020202020204" pitchFamily="34" charset="0"/>
                <a:cs typeface="Arial" panose="020B0604020202020204" pitchFamily="34" charset="0"/>
              </a:rPr>
              <a:t>snmp-server group</a:t>
            </a:r>
            <a:r>
              <a:rPr lang="en-US" sz="1600" dirty="0">
                <a:latin typeface="Arial" panose="020B0604020202020204" pitchFamily="34" charset="0"/>
                <a:cs typeface="Arial" panose="020B0604020202020204" pitchFamily="34" charset="0"/>
              </a:rPr>
              <a:t> command:</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Configure a name for the group.</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Set the SNMP version to 3 with the </a:t>
            </a:r>
            <a:r>
              <a:rPr lang="en-US" sz="1600" b="1" dirty="0">
                <a:latin typeface="Arial" panose="020B0604020202020204" pitchFamily="34" charset="0"/>
                <a:cs typeface="Arial" panose="020B0604020202020204" pitchFamily="34" charset="0"/>
              </a:rPr>
              <a:t>v3</a:t>
            </a:r>
            <a:r>
              <a:rPr lang="en-US" sz="1600" dirty="0">
                <a:latin typeface="Arial" panose="020B0604020202020204" pitchFamily="34" charset="0"/>
                <a:cs typeface="Arial" panose="020B0604020202020204" pitchFamily="34" charset="0"/>
              </a:rPr>
              <a:t> keyword.</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Require authentication and encryption with the </a:t>
            </a:r>
            <a:r>
              <a:rPr lang="en-US" sz="1600" b="1" dirty="0">
                <a:latin typeface="Arial" panose="020B0604020202020204" pitchFamily="34" charset="0"/>
                <a:cs typeface="Arial" panose="020B0604020202020204" pitchFamily="34" charset="0"/>
              </a:rPr>
              <a:t>priv</a:t>
            </a:r>
            <a:r>
              <a:rPr lang="en-US" sz="1600" dirty="0">
                <a:latin typeface="Arial" panose="020B0604020202020204" pitchFamily="34" charset="0"/>
                <a:cs typeface="Arial" panose="020B0604020202020204" pitchFamily="34" charset="0"/>
              </a:rPr>
              <a:t> keyword.</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Associate a view to the group and give it read only access with the </a:t>
            </a:r>
            <a:r>
              <a:rPr lang="en-US" sz="1600" b="1" dirty="0">
                <a:latin typeface="Arial" panose="020B0604020202020204" pitchFamily="34" charset="0"/>
                <a:cs typeface="Arial" panose="020B0604020202020204" pitchFamily="34" charset="0"/>
              </a:rPr>
              <a:t>read</a:t>
            </a:r>
            <a:r>
              <a:rPr lang="en-US" sz="1600" dirty="0">
                <a:latin typeface="Arial" panose="020B0604020202020204" pitchFamily="34" charset="0"/>
                <a:cs typeface="Arial" panose="020B0604020202020204" pitchFamily="34" charset="0"/>
              </a:rPr>
              <a:t> command.</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Specify the ACL configured in Step 1.</a:t>
            </a:r>
          </a:p>
          <a:p>
            <a:pPr>
              <a:lnSpc>
                <a:spcPts val="2000"/>
              </a:lnSpc>
            </a:pPr>
            <a:endParaRPr lang="en-US" sz="1600" dirty="0">
              <a:latin typeface="Arial" panose="020B0604020202020204" pitchFamily="34" charset="0"/>
              <a:cs typeface="Arial" panose="020B0604020202020204" pitchFamily="34" charset="0"/>
            </a:endParaRPr>
          </a:p>
        </p:txBody>
      </p:sp>
      <p:pic>
        <p:nvPicPr>
          <p:cNvPr id="6" name="Picture 5">
            <a:extLst>
              <a:ext uri="{FF2B5EF4-FFF2-40B4-BE49-F238E27FC236}">
                <a16:creationId xmlns:a16="http://schemas.microsoft.com/office/drawing/2014/main" id="{546512E1-79F1-4B72-A958-52DC765D3F85}"/>
              </a:ext>
            </a:extLst>
          </p:cNvPr>
          <p:cNvPicPr>
            <a:picLocks noChangeAspect="1"/>
          </p:cNvPicPr>
          <p:nvPr/>
        </p:nvPicPr>
        <p:blipFill>
          <a:blip r:embed="rId3"/>
          <a:stretch>
            <a:fillRect/>
          </a:stretch>
        </p:blipFill>
        <p:spPr>
          <a:xfrm>
            <a:off x="0" y="1247775"/>
            <a:ext cx="8045863" cy="476274"/>
          </a:xfrm>
          <a:prstGeom prst="rect">
            <a:avLst/>
          </a:prstGeom>
        </p:spPr>
      </p:pic>
      <p:pic>
        <p:nvPicPr>
          <p:cNvPr id="8" name="Picture 7">
            <a:extLst>
              <a:ext uri="{FF2B5EF4-FFF2-40B4-BE49-F238E27FC236}">
                <a16:creationId xmlns:a16="http://schemas.microsoft.com/office/drawing/2014/main" id="{071E096F-A24A-4E2E-87B3-334C668271DD}"/>
              </a:ext>
            </a:extLst>
          </p:cNvPr>
          <p:cNvPicPr>
            <a:picLocks noChangeAspect="1"/>
          </p:cNvPicPr>
          <p:nvPr/>
        </p:nvPicPr>
        <p:blipFill>
          <a:blip r:embed="rId4"/>
          <a:stretch>
            <a:fillRect/>
          </a:stretch>
        </p:blipFill>
        <p:spPr>
          <a:xfrm>
            <a:off x="0" y="2515242"/>
            <a:ext cx="8064914" cy="298465"/>
          </a:xfrm>
          <a:prstGeom prst="rect">
            <a:avLst/>
          </a:prstGeom>
        </p:spPr>
      </p:pic>
      <p:pic>
        <p:nvPicPr>
          <p:cNvPr id="10" name="Picture 9">
            <a:extLst>
              <a:ext uri="{FF2B5EF4-FFF2-40B4-BE49-F238E27FC236}">
                <a16:creationId xmlns:a16="http://schemas.microsoft.com/office/drawing/2014/main" id="{8D82FA80-B515-41C9-BB3C-D50FC2BCFB4E}"/>
              </a:ext>
            </a:extLst>
          </p:cNvPr>
          <p:cNvPicPr>
            <a:picLocks noChangeAspect="1"/>
          </p:cNvPicPr>
          <p:nvPr/>
        </p:nvPicPr>
        <p:blipFill>
          <a:blip r:embed="rId5"/>
          <a:stretch>
            <a:fillRect/>
          </a:stretch>
        </p:blipFill>
        <p:spPr>
          <a:xfrm>
            <a:off x="0" y="4514838"/>
            <a:ext cx="8141118" cy="457223"/>
          </a:xfrm>
          <a:prstGeom prst="rect">
            <a:avLst/>
          </a:prstGeom>
        </p:spPr>
      </p:pic>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 xmlns:ma14="http://schemas.microsoft.com/office/mac/drawingml/2011/main" val="0"/>
            </a:ext>
          </a:extLst>
        </p:spPr>
        <p:txBody>
          <a:bodyPr/>
          <a:lstStyle>
            <a:lvl1pPr>
              <a:defRPr sz="600">
                <a:solidFill>
                  <a:srgbClr val="D9D9D9"/>
                </a:solidFill>
              </a:defRPr>
            </a:lvl1pPr>
          </a:lstStyle>
          <a:p>
            <a:fld id="{F7021451-1387-4CA6-816F-3879F97B5CBC}" type="slidenum">
              <a:rPr lang="en-US"/>
              <a:t>62</a:t>
            </a:fld>
            <a:endParaRPr lang="en-US" dirty="0"/>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1"/>
          <p:cNvSpPr>
            <a:spLocks noGrp="1"/>
          </p:cNvSpPr>
          <p:nvPr>
            <p:ph type="body" idx="101" hasCustomPrompt="1"/>
          </p:nvPr>
        </p:nvSpPr>
        <p:spPr>
          <a:xfrm>
            <a:off x="0" y="0"/>
            <a:ext cx="9144000" cy="274320"/>
          </a:xfrm>
          <a:prstGeom prst="rect">
            <a:avLst/>
          </a:prstGeom>
          <a:noFill/>
          <a:ln/>
        </p:spPr>
        <p:txBody>
          <a:bodyPr wrap="square" rtlCol="0"/>
          <a:lstStyle/>
          <a:p>
            <a:pPr marL="0" indent="0">
              <a:buNone/>
            </a:pPr>
            <a:r>
              <a:rPr lang="en-US" dirty="0"/>
              <a:t>SNMP Configuration</a:t>
            </a:r>
          </a:p>
        </p:txBody>
      </p:sp>
      <p:sp>
        <p:nvSpPr>
          <p:cNvPr id="3" name="Object2"/>
          <p:cNvSpPr>
            <a:spLocks noGrp="1"/>
          </p:cNvSpPr>
          <p:nvPr>
            <p:ph type="body" idx="100" hasCustomPrompt="1"/>
          </p:nvPr>
        </p:nvSpPr>
        <p:spPr>
          <a:xfrm>
            <a:off x="0" y="274320"/>
            <a:ext cx="9144000" cy="914400"/>
          </a:xfrm>
          <a:prstGeom prst="rect">
            <a:avLst/>
          </a:prstGeom>
          <a:noFill/>
          <a:ln/>
        </p:spPr>
        <p:txBody>
          <a:bodyPr wrap="square" rtlCol="0"/>
          <a:lstStyle/>
          <a:p>
            <a:pPr marL="0" indent="0">
              <a:buNone/>
            </a:pPr>
            <a:r>
              <a:rPr lang="en-US" dirty="0"/>
              <a:t>SNMPv3 Security Configuration (Cont.)</a:t>
            </a:r>
          </a:p>
        </p:txBody>
      </p:sp>
      <p:sp>
        <p:nvSpPr>
          <p:cNvPr id="5" name="Object4"/>
          <p:cNvSpPr/>
          <p:nvPr/>
        </p:nvSpPr>
        <p:spPr>
          <a:xfrm>
            <a:off x="0" y="708660"/>
            <a:ext cx="8229600" cy="2571750"/>
          </a:xfrm>
          <a:prstGeom prst="rect">
            <a:avLst/>
          </a:prstGeom>
          <a:noFill/>
          <a:ln/>
        </p:spPr>
        <p:txBody>
          <a:bodyPr wrap="square" rtlCol="0" anchor="t"/>
          <a:lstStyle/>
          <a:p>
            <a:r>
              <a:rPr lang="en-US" sz="1600" dirty="0">
                <a:latin typeface="Arial" panose="020B0604020202020204" pitchFamily="34" charset="0"/>
                <a:cs typeface="Arial" panose="020B0604020202020204" pitchFamily="34" charset="0"/>
              </a:rPr>
              <a:t>SNMPv3 can be secured with only a few commands:</a:t>
            </a:r>
          </a:p>
          <a:p>
            <a:r>
              <a:rPr lang="en-US" sz="1600" b="1" dirty="0">
                <a:latin typeface="Arial" panose="020B0604020202020204" pitchFamily="34" charset="0"/>
                <a:cs typeface="Arial" panose="020B0604020202020204" pitchFamily="34" charset="0"/>
              </a:rPr>
              <a:t>Step 4</a:t>
            </a:r>
            <a:r>
              <a:rPr lang="en-US" sz="1600" dirty="0">
                <a:latin typeface="Arial" panose="020B0604020202020204" pitchFamily="34" charset="0"/>
                <a:cs typeface="Arial" panose="020B0604020202020204" pitchFamily="34" charset="0"/>
              </a:rPr>
              <a:t>. Configure SNMP group user features with the </a:t>
            </a:r>
            <a:r>
              <a:rPr lang="en-US" sz="1600" b="1" dirty="0">
                <a:latin typeface="Arial" panose="020B0604020202020204" pitchFamily="34" charset="0"/>
                <a:cs typeface="Arial" panose="020B0604020202020204" pitchFamily="34" charset="0"/>
              </a:rPr>
              <a:t>snmp-server user</a:t>
            </a:r>
            <a:r>
              <a:rPr lang="en-US" sz="1600" dirty="0">
                <a:latin typeface="Arial" panose="020B0604020202020204" pitchFamily="34" charset="0"/>
                <a:cs typeface="Arial" panose="020B0604020202020204" pitchFamily="34" charset="0"/>
              </a:rPr>
              <a:t> command:</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Configure a username and associate the user with the group name configured in Step 3.</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Set the SNMP version to 3 with the </a:t>
            </a:r>
            <a:r>
              <a:rPr lang="en-US" sz="1600" b="1" dirty="0">
                <a:latin typeface="Arial" panose="020B0604020202020204" pitchFamily="34" charset="0"/>
                <a:cs typeface="Arial" panose="020B0604020202020204" pitchFamily="34" charset="0"/>
              </a:rPr>
              <a:t>v3</a:t>
            </a:r>
            <a:r>
              <a:rPr lang="en-US" sz="1600" dirty="0">
                <a:latin typeface="Arial" panose="020B0604020202020204" pitchFamily="34" charset="0"/>
                <a:cs typeface="Arial" panose="020B0604020202020204" pitchFamily="34" charset="0"/>
              </a:rPr>
              <a:t> keyword.</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Set the authentication type to either </a:t>
            </a:r>
            <a:r>
              <a:rPr lang="en-US" sz="1600" b="1" dirty="0">
                <a:latin typeface="Arial" panose="020B0604020202020204" pitchFamily="34" charset="0"/>
                <a:cs typeface="Arial" panose="020B0604020202020204" pitchFamily="34" charset="0"/>
              </a:rPr>
              <a:t>md5</a:t>
            </a:r>
            <a:r>
              <a:rPr lang="en-US" sz="1600" dirty="0">
                <a:latin typeface="Arial" panose="020B0604020202020204" pitchFamily="34" charset="0"/>
                <a:cs typeface="Arial" panose="020B0604020202020204" pitchFamily="34" charset="0"/>
              </a:rPr>
              <a:t> or </a:t>
            </a:r>
            <a:r>
              <a:rPr lang="en-US" sz="1600" b="1" dirty="0">
                <a:latin typeface="Arial" panose="020B0604020202020204" pitchFamily="34" charset="0"/>
                <a:cs typeface="Arial" panose="020B0604020202020204" pitchFamily="34" charset="0"/>
              </a:rPr>
              <a:t>sha</a:t>
            </a:r>
            <a:r>
              <a:rPr lang="en-US" sz="1600" dirty="0">
                <a:latin typeface="Arial" panose="020B0604020202020204" pitchFamily="34" charset="0"/>
                <a:cs typeface="Arial" panose="020B0604020202020204" pitchFamily="34" charset="0"/>
              </a:rPr>
              <a:t> and configure an authentication password. SHA is preferred and should be supported by the SNMP management software.</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Require encryption with the </a:t>
            </a:r>
            <a:r>
              <a:rPr lang="en-US" sz="1600" b="1" dirty="0">
                <a:latin typeface="Arial" panose="020B0604020202020204" pitchFamily="34" charset="0"/>
                <a:cs typeface="Arial" panose="020B0604020202020204" pitchFamily="34" charset="0"/>
              </a:rPr>
              <a:t>priv</a:t>
            </a:r>
            <a:r>
              <a:rPr lang="en-US" sz="1600" dirty="0">
                <a:latin typeface="Arial" panose="020B0604020202020204" pitchFamily="34" charset="0"/>
                <a:cs typeface="Arial" panose="020B0604020202020204" pitchFamily="34" charset="0"/>
              </a:rPr>
              <a:t> keyword and configure an encryption password.</a:t>
            </a:r>
          </a:p>
          <a:p>
            <a:pPr>
              <a:lnSpc>
                <a:spcPts val="2000"/>
              </a:lnSpc>
            </a:pPr>
            <a:endParaRPr lang="en-US" sz="1600" dirty="0">
              <a:latin typeface="Arial" panose="020B0604020202020204" pitchFamily="34" charset="0"/>
              <a:cs typeface="Arial" panose="020B0604020202020204" pitchFamily="34" charset="0"/>
            </a:endParaRPr>
          </a:p>
        </p:txBody>
      </p:sp>
      <p:pic>
        <p:nvPicPr>
          <p:cNvPr id="7" name="Picture 6">
            <a:extLst>
              <a:ext uri="{FF2B5EF4-FFF2-40B4-BE49-F238E27FC236}">
                <a16:creationId xmlns:a16="http://schemas.microsoft.com/office/drawing/2014/main" id="{8B60C468-E658-49C1-9FBB-D90632A82221}"/>
              </a:ext>
            </a:extLst>
          </p:cNvPr>
          <p:cNvPicPr>
            <a:picLocks noChangeAspect="1"/>
          </p:cNvPicPr>
          <p:nvPr/>
        </p:nvPicPr>
        <p:blipFill>
          <a:blip r:embed="rId3"/>
          <a:stretch>
            <a:fillRect/>
          </a:stretch>
        </p:blipFill>
        <p:spPr>
          <a:xfrm>
            <a:off x="183737" y="3039097"/>
            <a:ext cx="8045863" cy="482625"/>
          </a:xfrm>
          <a:prstGeom prst="rect">
            <a:avLst/>
          </a:prstGeom>
        </p:spPr>
      </p:pic>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ma14="http://schemas.microsoft.com/office/mac/drawingml/2011/main" xmlns="" val="0"/>
            </a:ext>
          </a:extLst>
        </p:spPr>
        <p:txBody>
          <a:bodyPr/>
          <a:lstStyle>
            <a:lvl1pPr>
              <a:defRPr sz="600">
                <a:solidFill>
                  <a:srgbClr val="D9D9D9"/>
                </a:solidFill>
              </a:defRPr>
            </a:lvl1pPr>
          </a:lstStyle>
          <a:p>
            <a:fld id="{F7021451-1387-4CA6-816F-3879F97B5CBC}" type="slidenum">
              <a:rPr lang="en-US"/>
              <a:t>63</a:t>
            </a:fld>
            <a:endParaRPr lang="en-US" dirty="0"/>
          </a:p>
        </p:txBody>
      </p:sp>
    </p:spTree>
    <p:extLst>
      <p:ext uri="{BB962C8B-B14F-4D97-AF65-F5344CB8AC3E}">
        <p14:creationId xmlns:p14="http://schemas.microsoft.com/office/powerpoint/2010/main" val="314304140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name="Slide 53">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692CC4A-F2C2-4A3D-B0FC-63C08467666C}"/>
              </a:ext>
            </a:extLst>
          </p:cNvPr>
          <p:cNvPicPr>
            <a:picLocks noChangeAspect="1"/>
          </p:cNvPicPr>
          <p:nvPr/>
        </p:nvPicPr>
        <p:blipFill>
          <a:blip r:embed="rId3"/>
          <a:stretch>
            <a:fillRect/>
          </a:stretch>
        </p:blipFill>
        <p:spPr>
          <a:xfrm>
            <a:off x="2362201" y="474415"/>
            <a:ext cx="4171950" cy="1316283"/>
          </a:xfrm>
          <a:prstGeom prst="rect">
            <a:avLst/>
          </a:prstGeom>
        </p:spPr>
      </p:pic>
      <p:sp>
        <p:nvSpPr>
          <p:cNvPr id="2" name="Object1"/>
          <p:cNvSpPr>
            <a:spLocks noGrp="1"/>
          </p:cNvSpPr>
          <p:nvPr>
            <p:ph type="body" idx="101" hasCustomPrompt="1"/>
          </p:nvPr>
        </p:nvSpPr>
        <p:spPr>
          <a:xfrm>
            <a:off x="0" y="0"/>
            <a:ext cx="9144000" cy="274320"/>
          </a:xfrm>
          <a:prstGeom prst="rect">
            <a:avLst/>
          </a:prstGeom>
          <a:noFill/>
          <a:ln/>
        </p:spPr>
        <p:txBody>
          <a:bodyPr wrap="square" rtlCol="0"/>
          <a:lstStyle/>
          <a:p>
            <a:pPr marL="0" indent="0">
              <a:buNone/>
            </a:pPr>
            <a:r>
              <a:rPr lang="en-US" dirty="0"/>
              <a:t>SNMP Configuration</a:t>
            </a:r>
          </a:p>
        </p:txBody>
      </p:sp>
      <p:sp>
        <p:nvSpPr>
          <p:cNvPr id="3" name="Object2"/>
          <p:cNvSpPr>
            <a:spLocks noGrp="1"/>
          </p:cNvSpPr>
          <p:nvPr>
            <p:ph type="body" idx="100" hasCustomPrompt="1"/>
          </p:nvPr>
        </p:nvSpPr>
        <p:spPr>
          <a:xfrm>
            <a:off x="0" y="274320"/>
            <a:ext cx="9144000" cy="914400"/>
          </a:xfrm>
          <a:prstGeom prst="rect">
            <a:avLst/>
          </a:prstGeom>
          <a:noFill/>
          <a:ln/>
        </p:spPr>
        <p:txBody>
          <a:bodyPr wrap="square" rtlCol="0"/>
          <a:lstStyle/>
          <a:p>
            <a:pPr marL="0" indent="0">
              <a:buNone/>
            </a:pPr>
            <a:r>
              <a:rPr lang="en-US" dirty="0"/>
              <a:t>SNMPv3 Security Configuration Example</a:t>
            </a:r>
          </a:p>
        </p:txBody>
      </p:sp>
      <p:sp>
        <p:nvSpPr>
          <p:cNvPr id="5" name="Object4"/>
          <p:cNvSpPr/>
          <p:nvPr/>
        </p:nvSpPr>
        <p:spPr>
          <a:xfrm>
            <a:off x="-1" y="1811653"/>
            <a:ext cx="8258175" cy="2686051"/>
          </a:xfrm>
          <a:prstGeom prst="rect">
            <a:avLst/>
          </a:prstGeom>
          <a:noFill/>
          <a:ln/>
        </p:spPr>
        <p:txBody>
          <a:bodyPr wrap="square" rtlCol="0" anchor="t"/>
          <a:lstStyle/>
          <a:p>
            <a:r>
              <a:rPr lang="en-US" sz="1400" dirty="0">
                <a:effectLst/>
                <a:latin typeface="Arial" panose="020B0604020202020204" pitchFamily="34" charset="0"/>
                <a:cs typeface="Arial" panose="020B0604020202020204" pitchFamily="34" charset="0"/>
              </a:rPr>
              <a:t>The figure shows an example configuration for securing SNMPv3.</a:t>
            </a:r>
          </a:p>
          <a:p>
            <a:endParaRPr lang="en-US" sz="1400" dirty="0">
              <a:effectLst/>
              <a:latin typeface="Arial" panose="020B0604020202020204" pitchFamily="34" charset="0"/>
              <a:cs typeface="Arial" panose="020B0604020202020204" pitchFamily="34" charset="0"/>
            </a:endParaRPr>
          </a:p>
          <a:p>
            <a:r>
              <a:rPr lang="en-US" sz="1400" b="1" dirty="0">
                <a:effectLst/>
                <a:latin typeface="Arial" panose="020B0604020202020204" pitchFamily="34" charset="0"/>
                <a:cs typeface="Arial" panose="020B0604020202020204" pitchFamily="34" charset="0"/>
              </a:rPr>
              <a:t>Step 1</a:t>
            </a:r>
            <a:r>
              <a:rPr lang="en-US" sz="1400" dirty="0">
                <a:effectLst/>
                <a:latin typeface="Arial" panose="020B0604020202020204" pitchFamily="34" charset="0"/>
                <a:cs typeface="Arial" panose="020B0604020202020204" pitchFamily="34" charset="0"/>
              </a:rPr>
              <a:t>. A standard ACL is named </a:t>
            </a:r>
            <a:r>
              <a:rPr lang="en-US" sz="1400" b="1" dirty="0">
                <a:effectLst/>
                <a:latin typeface="Arial" panose="020B0604020202020204" pitchFamily="34" charset="0"/>
                <a:cs typeface="Arial" panose="020B0604020202020204" pitchFamily="34" charset="0"/>
              </a:rPr>
              <a:t>PERMIT-ADMIN</a:t>
            </a:r>
            <a:r>
              <a:rPr lang="en-US" sz="1400" dirty="0">
                <a:effectLst/>
                <a:latin typeface="Arial" panose="020B0604020202020204" pitchFamily="34" charset="0"/>
                <a:cs typeface="Arial" panose="020B0604020202020204" pitchFamily="34" charset="0"/>
              </a:rPr>
              <a:t> and is configured to permit only the 192.168.1.0/24 network. </a:t>
            </a:r>
          </a:p>
          <a:p>
            <a:endParaRPr lang="en-US" sz="1400" dirty="0">
              <a:effectLst/>
              <a:latin typeface="Arial" panose="020B0604020202020204" pitchFamily="34" charset="0"/>
              <a:cs typeface="Arial" panose="020B0604020202020204" pitchFamily="34" charset="0"/>
            </a:endParaRPr>
          </a:p>
          <a:p>
            <a:r>
              <a:rPr lang="en-US" sz="1400" b="1" dirty="0">
                <a:effectLst/>
                <a:latin typeface="Arial" panose="020B0604020202020204" pitchFamily="34" charset="0"/>
                <a:cs typeface="Arial" panose="020B0604020202020204" pitchFamily="34" charset="0"/>
              </a:rPr>
              <a:t>Step 2</a:t>
            </a:r>
            <a:r>
              <a:rPr lang="en-US" sz="1400" dirty="0">
                <a:effectLst/>
                <a:latin typeface="Arial" panose="020B0604020202020204" pitchFamily="34" charset="0"/>
                <a:cs typeface="Arial" panose="020B0604020202020204" pitchFamily="34" charset="0"/>
              </a:rPr>
              <a:t>. An SNMP view is named </a:t>
            </a:r>
            <a:r>
              <a:rPr lang="en-US" sz="1400" b="1" dirty="0">
                <a:effectLst/>
                <a:latin typeface="Arial" panose="020B0604020202020204" pitchFamily="34" charset="0"/>
                <a:cs typeface="Arial" panose="020B0604020202020204" pitchFamily="34" charset="0"/>
              </a:rPr>
              <a:t>SNMP-RO </a:t>
            </a:r>
            <a:r>
              <a:rPr lang="en-US" sz="1400" dirty="0">
                <a:effectLst/>
                <a:latin typeface="Arial" panose="020B0604020202020204" pitchFamily="34" charset="0"/>
                <a:cs typeface="Arial" panose="020B0604020202020204" pitchFamily="34" charset="0"/>
              </a:rPr>
              <a:t>and is configured to include the entire </a:t>
            </a:r>
            <a:r>
              <a:rPr lang="en-US" sz="1400" b="1" dirty="0">
                <a:effectLst/>
                <a:latin typeface="Arial" panose="020B0604020202020204" pitchFamily="34" charset="0"/>
                <a:cs typeface="Arial" panose="020B0604020202020204" pitchFamily="34" charset="0"/>
              </a:rPr>
              <a:t>iso</a:t>
            </a:r>
            <a:r>
              <a:rPr lang="en-US" sz="1400" dirty="0">
                <a:effectLst/>
                <a:latin typeface="Arial" panose="020B0604020202020204" pitchFamily="34" charset="0"/>
                <a:cs typeface="Arial" panose="020B0604020202020204" pitchFamily="34" charset="0"/>
              </a:rPr>
              <a:t> tree from the MIB. </a:t>
            </a:r>
          </a:p>
          <a:p>
            <a:endParaRPr lang="en-US" sz="1400" dirty="0">
              <a:latin typeface="Arial" panose="020B0604020202020204" pitchFamily="34" charset="0"/>
              <a:cs typeface="Arial" panose="020B0604020202020204" pitchFamily="34" charset="0"/>
            </a:endParaRPr>
          </a:p>
          <a:p>
            <a:r>
              <a:rPr lang="en-US" sz="1400" b="1" dirty="0">
                <a:effectLst/>
                <a:latin typeface="Arial" panose="020B0604020202020204" pitchFamily="34" charset="0"/>
                <a:cs typeface="Arial" panose="020B0604020202020204" pitchFamily="34" charset="0"/>
              </a:rPr>
              <a:t>Step 3</a:t>
            </a:r>
            <a:r>
              <a:rPr lang="en-US" sz="1400" dirty="0">
                <a:effectLst/>
                <a:latin typeface="Arial" panose="020B0604020202020204" pitchFamily="34" charset="0"/>
                <a:cs typeface="Arial" panose="020B0604020202020204" pitchFamily="34" charset="0"/>
              </a:rPr>
              <a:t>. An SNMP group is configured with the name </a:t>
            </a:r>
            <a:r>
              <a:rPr lang="en-US" sz="1400" b="1" dirty="0">
                <a:effectLst/>
                <a:latin typeface="Arial" panose="020B0604020202020204" pitchFamily="34" charset="0"/>
                <a:cs typeface="Arial" panose="020B0604020202020204" pitchFamily="34" charset="0"/>
              </a:rPr>
              <a:t>ADMIN</a:t>
            </a:r>
            <a:r>
              <a:rPr lang="en-US" sz="1400" dirty="0">
                <a:effectLst/>
                <a:latin typeface="Arial" panose="020B0604020202020204" pitchFamily="34" charset="0"/>
                <a:cs typeface="Arial" panose="020B0604020202020204" pitchFamily="34" charset="0"/>
              </a:rPr>
              <a:t>, SNMPv3, and access for those allowed with the </a:t>
            </a:r>
            <a:r>
              <a:rPr lang="en-US" sz="1400" b="1" dirty="0">
                <a:effectLst/>
                <a:latin typeface="Arial" panose="020B0604020202020204" pitchFamily="34" charset="0"/>
                <a:cs typeface="Arial" panose="020B0604020202020204" pitchFamily="34" charset="0"/>
              </a:rPr>
              <a:t>PERMIT-ADMIN</a:t>
            </a:r>
            <a:r>
              <a:rPr lang="en-US" sz="1400" dirty="0">
                <a:effectLst/>
                <a:latin typeface="Arial" panose="020B0604020202020204" pitchFamily="34" charset="0"/>
                <a:cs typeface="Arial" panose="020B0604020202020204" pitchFamily="34" charset="0"/>
              </a:rPr>
              <a:t> ACL.</a:t>
            </a:r>
          </a:p>
          <a:p>
            <a:endParaRPr lang="en-US" sz="1400" dirty="0">
              <a:effectLst/>
              <a:latin typeface="Arial" panose="020B0604020202020204" pitchFamily="34" charset="0"/>
              <a:cs typeface="Arial" panose="020B0604020202020204" pitchFamily="34" charset="0"/>
            </a:endParaRPr>
          </a:p>
          <a:p>
            <a:r>
              <a:rPr lang="en-US" sz="1400" b="1" dirty="0">
                <a:effectLst/>
                <a:latin typeface="Arial" panose="020B0604020202020204" pitchFamily="34" charset="0"/>
                <a:cs typeface="Arial" panose="020B0604020202020204" pitchFamily="34" charset="0"/>
              </a:rPr>
              <a:t>Step 4</a:t>
            </a:r>
            <a:r>
              <a:rPr lang="en-US" sz="1400" dirty="0">
                <a:effectLst/>
                <a:latin typeface="Arial" panose="020B0604020202020204" pitchFamily="34" charset="0"/>
                <a:cs typeface="Arial" panose="020B0604020202020204" pitchFamily="34" charset="0"/>
              </a:rPr>
              <a:t>. An SNMP user, </a:t>
            </a:r>
            <a:r>
              <a:rPr lang="en-US" sz="1400" b="1" dirty="0">
                <a:effectLst/>
                <a:latin typeface="Arial" panose="020B0604020202020204" pitchFamily="34" charset="0"/>
                <a:cs typeface="Arial" panose="020B0604020202020204" pitchFamily="34" charset="0"/>
              </a:rPr>
              <a:t>BOB</a:t>
            </a:r>
            <a:r>
              <a:rPr lang="en-US" sz="1400" dirty="0">
                <a:effectLst/>
                <a:latin typeface="Arial" panose="020B0604020202020204" pitchFamily="34" charset="0"/>
                <a:cs typeface="Arial" panose="020B0604020202020204" pitchFamily="34" charset="0"/>
              </a:rPr>
              <a:t>, is configured as a member of the group </a:t>
            </a:r>
            <a:r>
              <a:rPr lang="en-US" sz="1400" b="1" dirty="0">
                <a:effectLst/>
                <a:latin typeface="Arial" panose="020B0604020202020204" pitchFamily="34" charset="0"/>
                <a:cs typeface="Arial" panose="020B0604020202020204" pitchFamily="34" charset="0"/>
              </a:rPr>
              <a:t>ADMIN</a:t>
            </a:r>
            <a:r>
              <a:rPr lang="en-US" sz="1400" dirty="0">
                <a:latin typeface="Arial" panose="020B0604020202020204" pitchFamily="34" charset="0"/>
                <a:cs typeface="Arial" panose="020B0604020202020204" pitchFamily="34" charset="0"/>
              </a:rPr>
              <a:t> using </a:t>
            </a:r>
            <a:r>
              <a:rPr lang="en-US" sz="1400" dirty="0">
                <a:effectLst/>
                <a:latin typeface="Arial" panose="020B0604020202020204" pitchFamily="34" charset="0"/>
                <a:cs typeface="Arial" panose="020B0604020202020204" pitchFamily="34" charset="0"/>
              </a:rPr>
              <a:t>SNMPv3, with SHA authentication, AES 256 encryption, and the encryption password.</a:t>
            </a:r>
          </a:p>
          <a:p>
            <a:endParaRPr lang="en-US" sz="1400" dirty="0">
              <a:effectLst/>
              <a:latin typeface="Arial" panose="020B0604020202020204" pitchFamily="34" charset="0"/>
              <a:cs typeface="Arial" panose="020B0604020202020204" pitchFamily="34" charset="0"/>
            </a:endParaRPr>
          </a:p>
        </p:txBody>
      </p:sp>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 xmlns:ma14="http://schemas.microsoft.com/office/mac/drawingml/2011/main" val="0"/>
            </a:ext>
          </a:extLst>
        </p:spPr>
        <p:txBody>
          <a:bodyPr/>
          <a:lstStyle>
            <a:lvl1pPr>
              <a:defRPr sz="600">
                <a:solidFill>
                  <a:srgbClr val="D9D9D9"/>
                </a:solidFill>
              </a:defRPr>
            </a:lvl1pPr>
          </a:lstStyle>
          <a:p>
            <a:fld id="{F7021451-1387-4CA6-816F-3879F97B5CBC}" type="slidenum">
              <a:rPr lang="en-US"/>
              <a:t>64</a:t>
            </a:fld>
            <a:endParaRPr lang="en-US" dirty="0"/>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D1B048C-0BB8-4701-ABFC-D13483EEC7CF}"/>
              </a:ext>
            </a:extLst>
          </p:cNvPr>
          <p:cNvPicPr>
            <a:picLocks noChangeAspect="1"/>
          </p:cNvPicPr>
          <p:nvPr/>
        </p:nvPicPr>
        <p:blipFill>
          <a:blip r:embed="rId3"/>
          <a:stretch>
            <a:fillRect/>
          </a:stretch>
        </p:blipFill>
        <p:spPr>
          <a:xfrm>
            <a:off x="2362201" y="474415"/>
            <a:ext cx="4171950" cy="1316283"/>
          </a:xfrm>
          <a:prstGeom prst="rect">
            <a:avLst/>
          </a:prstGeom>
        </p:spPr>
      </p:pic>
      <p:sp>
        <p:nvSpPr>
          <p:cNvPr id="2" name="Object1"/>
          <p:cNvSpPr>
            <a:spLocks noGrp="1"/>
          </p:cNvSpPr>
          <p:nvPr>
            <p:ph type="body" idx="101" hasCustomPrompt="1"/>
          </p:nvPr>
        </p:nvSpPr>
        <p:spPr>
          <a:xfrm>
            <a:off x="0" y="0"/>
            <a:ext cx="9144000" cy="274320"/>
          </a:xfrm>
          <a:prstGeom prst="rect">
            <a:avLst/>
          </a:prstGeom>
          <a:noFill/>
          <a:ln/>
        </p:spPr>
        <p:txBody>
          <a:bodyPr wrap="square" rtlCol="0"/>
          <a:lstStyle/>
          <a:p>
            <a:pPr marL="0" indent="0">
              <a:buNone/>
            </a:pPr>
            <a:r>
              <a:rPr lang="en-US" dirty="0"/>
              <a:t>SNMP Configuration</a:t>
            </a:r>
          </a:p>
        </p:txBody>
      </p:sp>
      <p:sp>
        <p:nvSpPr>
          <p:cNvPr id="3" name="Object2"/>
          <p:cNvSpPr>
            <a:spLocks noGrp="1"/>
          </p:cNvSpPr>
          <p:nvPr>
            <p:ph type="body" idx="100" hasCustomPrompt="1"/>
          </p:nvPr>
        </p:nvSpPr>
        <p:spPr>
          <a:xfrm>
            <a:off x="0" y="274320"/>
            <a:ext cx="9144000" cy="914400"/>
          </a:xfrm>
          <a:prstGeom prst="rect">
            <a:avLst/>
          </a:prstGeom>
          <a:noFill/>
          <a:ln/>
        </p:spPr>
        <p:txBody>
          <a:bodyPr wrap="square" rtlCol="0"/>
          <a:lstStyle/>
          <a:p>
            <a:pPr marL="0" indent="0">
              <a:buNone/>
            </a:pPr>
            <a:r>
              <a:rPr lang="en-US" dirty="0"/>
              <a:t>SNMPv3 Verification</a:t>
            </a:r>
          </a:p>
        </p:txBody>
      </p:sp>
      <p:pic>
        <p:nvPicPr>
          <p:cNvPr id="8" name="Picture 7">
            <a:extLst>
              <a:ext uri="{FF2B5EF4-FFF2-40B4-BE49-F238E27FC236}">
                <a16:creationId xmlns:a16="http://schemas.microsoft.com/office/drawing/2014/main" id="{A462F1A3-18CD-4460-AEC5-E5F330D687C4}"/>
              </a:ext>
            </a:extLst>
          </p:cNvPr>
          <p:cNvPicPr>
            <a:picLocks noChangeAspect="1"/>
          </p:cNvPicPr>
          <p:nvPr/>
        </p:nvPicPr>
        <p:blipFill>
          <a:blip r:embed="rId4"/>
          <a:stretch>
            <a:fillRect/>
          </a:stretch>
        </p:blipFill>
        <p:spPr>
          <a:xfrm>
            <a:off x="1114247" y="1793835"/>
            <a:ext cx="6915505" cy="1555830"/>
          </a:xfrm>
          <a:prstGeom prst="rect">
            <a:avLst/>
          </a:prstGeom>
        </p:spPr>
      </p:pic>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 xmlns:ma14="http://schemas.microsoft.com/office/mac/drawingml/2011/main" val="0"/>
            </a:ext>
          </a:extLst>
        </p:spPr>
        <p:txBody>
          <a:bodyPr/>
          <a:lstStyle>
            <a:lvl1pPr>
              <a:defRPr sz="600">
                <a:solidFill>
                  <a:srgbClr val="D9D9D9"/>
                </a:solidFill>
              </a:defRPr>
            </a:lvl1pPr>
          </a:lstStyle>
          <a:p>
            <a:fld id="{F7021451-1387-4CA6-816F-3879F97B5CBC}" type="slidenum">
              <a:rPr lang="en-US"/>
              <a:t>65</a:t>
            </a:fld>
            <a:endParaRPr lang="en-US" dirty="0"/>
          </a:p>
        </p:txBody>
      </p:sp>
    </p:spTree>
    <p:extLst>
      <p:ext uri="{BB962C8B-B14F-4D97-AF65-F5344CB8AC3E}">
        <p14:creationId xmlns:p14="http://schemas.microsoft.com/office/powerpoint/2010/main" val="414230985"/>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name="Slide 55">
    <p:spTree>
      <p:nvGrpSpPr>
        <p:cNvPr id="1" name=""/>
        <p:cNvGrpSpPr/>
        <p:nvPr/>
      </p:nvGrpSpPr>
      <p:grpSpPr>
        <a:xfrm>
          <a:off x="0" y="0"/>
          <a:ext cx="0" cy="0"/>
          <a:chOff x="0" y="0"/>
          <a:chExt cx="0" cy="0"/>
        </a:xfrm>
      </p:grpSpPr>
      <p:sp>
        <p:nvSpPr>
          <p:cNvPr id="2" name="Object1"/>
          <p:cNvSpPr>
            <a:spLocks noGrp="1"/>
          </p:cNvSpPr>
          <p:nvPr>
            <p:ph type="body" idx="101" hasCustomPrompt="1"/>
          </p:nvPr>
        </p:nvSpPr>
        <p:spPr>
          <a:xfrm>
            <a:off x="0" y="0"/>
            <a:ext cx="9144000" cy="274320"/>
          </a:xfrm>
          <a:prstGeom prst="rect">
            <a:avLst/>
          </a:prstGeom>
          <a:noFill/>
          <a:ln/>
        </p:spPr>
        <p:txBody>
          <a:bodyPr wrap="square" rtlCol="0"/>
          <a:lstStyle/>
          <a:p>
            <a:pPr marL="0" indent="0">
              <a:buNone/>
            </a:pPr>
            <a:r>
              <a:rPr lang="en-US" dirty="0"/>
              <a:t>SNMP Configuration</a:t>
            </a:r>
          </a:p>
        </p:txBody>
      </p:sp>
      <p:sp>
        <p:nvSpPr>
          <p:cNvPr id="3" name="Object2"/>
          <p:cNvSpPr>
            <a:spLocks noGrp="1"/>
          </p:cNvSpPr>
          <p:nvPr>
            <p:ph type="body" idx="100" hasCustomPrompt="1"/>
          </p:nvPr>
        </p:nvSpPr>
        <p:spPr>
          <a:xfrm>
            <a:off x="0" y="274320"/>
            <a:ext cx="9144000" cy="914400"/>
          </a:xfrm>
          <a:prstGeom prst="rect">
            <a:avLst/>
          </a:prstGeom>
          <a:noFill/>
          <a:ln/>
        </p:spPr>
        <p:txBody>
          <a:bodyPr wrap="square" rtlCol="0"/>
          <a:lstStyle/>
          <a:p>
            <a:pPr marL="0" indent="0">
              <a:buNone/>
            </a:pPr>
            <a:r>
              <a:rPr lang="en-US" dirty="0"/>
              <a:t>SNMPv3 Verification (Cont.)</a:t>
            </a:r>
          </a:p>
        </p:txBody>
      </p:sp>
      <p:sp>
        <p:nvSpPr>
          <p:cNvPr id="5" name="Object4"/>
          <p:cNvSpPr/>
          <p:nvPr/>
        </p:nvSpPr>
        <p:spPr>
          <a:xfrm>
            <a:off x="0" y="914400"/>
            <a:ext cx="8686800" cy="2571750"/>
          </a:xfrm>
          <a:prstGeom prst="rect">
            <a:avLst/>
          </a:prstGeom>
          <a:noFill/>
          <a:ln/>
        </p:spPr>
        <p:txBody>
          <a:bodyPr wrap="square" rtlCol="0" anchor="t"/>
          <a:lstStyle/>
          <a:p>
            <a:pPr>
              <a:lnSpc>
                <a:spcPts val="2000"/>
              </a:lnSpc>
            </a:pPr>
            <a:r>
              <a:rPr lang="en-US" sz="1600" dirty="0">
                <a:latin typeface="Arial" panose="020B0604020202020204" pitchFamily="34" charset="0"/>
                <a:cs typeface="Arial" panose="020B0604020202020204" pitchFamily="34" charset="0"/>
              </a:rPr>
              <a:t>Verify most of the SNMPv3 security configuration by viewing the running configuration, as shown in in the figure. Notice that the snmp-server user configuration is hidden. Use the </a:t>
            </a:r>
            <a:r>
              <a:rPr lang="en-US" sz="1600" b="1" dirty="0">
                <a:latin typeface="Arial" panose="020B0604020202020204" pitchFamily="34" charset="0"/>
                <a:cs typeface="Arial" panose="020B0604020202020204" pitchFamily="34" charset="0"/>
              </a:rPr>
              <a:t>show snmp user</a:t>
            </a:r>
            <a:r>
              <a:rPr lang="en-US" sz="1600" dirty="0">
                <a:latin typeface="Arial" panose="020B0604020202020204" pitchFamily="34" charset="0"/>
                <a:cs typeface="Arial" panose="020B0604020202020204" pitchFamily="34" charset="0"/>
              </a:rPr>
              <a:t> command to view the user information.</a:t>
            </a:r>
          </a:p>
        </p:txBody>
      </p:sp>
      <p:pic>
        <p:nvPicPr>
          <p:cNvPr id="7" name="Picture 6">
            <a:extLst>
              <a:ext uri="{FF2B5EF4-FFF2-40B4-BE49-F238E27FC236}">
                <a16:creationId xmlns:a16="http://schemas.microsoft.com/office/drawing/2014/main" id="{F946E7C9-CB34-4793-BF44-1EDC39575628}"/>
              </a:ext>
            </a:extLst>
          </p:cNvPr>
          <p:cNvPicPr>
            <a:picLocks noChangeAspect="1"/>
          </p:cNvPicPr>
          <p:nvPr/>
        </p:nvPicPr>
        <p:blipFill>
          <a:blip r:embed="rId3"/>
          <a:stretch>
            <a:fillRect/>
          </a:stretch>
        </p:blipFill>
        <p:spPr>
          <a:xfrm>
            <a:off x="1882637" y="1977960"/>
            <a:ext cx="5378726" cy="2521080"/>
          </a:xfrm>
          <a:prstGeom prst="rect">
            <a:avLst/>
          </a:prstGeom>
        </p:spPr>
      </p:pic>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 xmlns:ma14="http://schemas.microsoft.com/office/mac/drawingml/2011/main" val="0"/>
            </a:ext>
          </a:extLst>
        </p:spPr>
        <p:txBody>
          <a:bodyPr/>
          <a:lstStyle>
            <a:lvl1pPr>
              <a:defRPr sz="600">
                <a:solidFill>
                  <a:srgbClr val="D9D9D9"/>
                </a:solidFill>
              </a:defRPr>
            </a:lvl1pPr>
          </a:lstStyle>
          <a:p>
            <a:fld id="{F7021451-1387-4CA6-816F-3879F97B5CBC}" type="slidenum">
              <a:rPr lang="en-US"/>
              <a:t>66</a:t>
            </a:fld>
            <a:endParaRPr lang="en-US" dirty="0"/>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1"/>
          <p:cNvSpPr>
            <a:spLocks noGrp="1"/>
          </p:cNvSpPr>
          <p:nvPr>
            <p:ph type="body" idx="101" hasCustomPrompt="1"/>
          </p:nvPr>
        </p:nvSpPr>
        <p:spPr>
          <a:xfrm>
            <a:off x="0" y="0"/>
            <a:ext cx="9144000" cy="274320"/>
          </a:xfrm>
          <a:prstGeom prst="rect">
            <a:avLst/>
          </a:prstGeom>
          <a:noFill/>
          <a:ln/>
        </p:spPr>
        <p:txBody>
          <a:bodyPr wrap="square" rtlCol="0"/>
          <a:lstStyle/>
          <a:p>
            <a:pPr marL="0" indent="0">
              <a:buNone/>
            </a:pPr>
            <a:r>
              <a:rPr lang="en-US" dirty="0"/>
              <a:t>SNMP Configuration</a:t>
            </a:r>
          </a:p>
        </p:txBody>
      </p:sp>
      <p:sp>
        <p:nvSpPr>
          <p:cNvPr id="3" name="Object2"/>
          <p:cNvSpPr>
            <a:spLocks noGrp="1"/>
          </p:cNvSpPr>
          <p:nvPr>
            <p:ph type="body" idx="100" hasCustomPrompt="1"/>
          </p:nvPr>
        </p:nvSpPr>
        <p:spPr>
          <a:xfrm>
            <a:off x="0" y="274320"/>
            <a:ext cx="9144000" cy="914400"/>
          </a:xfrm>
          <a:prstGeom prst="rect">
            <a:avLst/>
          </a:prstGeom>
          <a:noFill/>
          <a:ln/>
        </p:spPr>
        <p:txBody>
          <a:bodyPr wrap="square" rtlCol="0"/>
          <a:lstStyle/>
          <a:p>
            <a:pPr marL="0" indent="0">
              <a:buNone/>
            </a:pPr>
            <a:r>
              <a:rPr lang="en-US" dirty="0"/>
              <a:t>SNMPv3 Verification (Cont.)</a:t>
            </a:r>
          </a:p>
        </p:txBody>
      </p:sp>
      <p:sp>
        <p:nvSpPr>
          <p:cNvPr id="5" name="Object4"/>
          <p:cNvSpPr/>
          <p:nvPr/>
        </p:nvSpPr>
        <p:spPr>
          <a:xfrm>
            <a:off x="0" y="914399"/>
            <a:ext cx="3324339" cy="3680459"/>
          </a:xfrm>
          <a:prstGeom prst="rect">
            <a:avLst/>
          </a:prstGeom>
          <a:noFill/>
          <a:ln/>
        </p:spPr>
        <p:txBody>
          <a:bodyPr wrap="square" rtlCol="0" anchor="t"/>
          <a:lstStyle/>
          <a:p>
            <a:pPr>
              <a:lnSpc>
                <a:spcPts val="2000"/>
              </a:lnSpc>
            </a:pPr>
            <a:r>
              <a:rPr lang="en-US" sz="1600" dirty="0">
                <a:latin typeface="Arial" panose="020B0604020202020204" pitchFamily="34" charset="0"/>
                <a:cs typeface="Arial" panose="020B0604020202020204" pitchFamily="34" charset="0"/>
              </a:rPr>
              <a:t>Verify that the SNMP manager can send get requests to R1 by using an SNMP management tool, such as the ManageEngine’s free SNMP MIB Browser. Configure the tool with the user details. When a user is configured, use the SNMP management tool’s features to test that the configured user can access the SNMP agent.</a:t>
            </a:r>
          </a:p>
        </p:txBody>
      </p:sp>
      <p:pic>
        <p:nvPicPr>
          <p:cNvPr id="6" name="Picture 5">
            <a:extLst>
              <a:ext uri="{FF2B5EF4-FFF2-40B4-BE49-F238E27FC236}">
                <a16:creationId xmlns:a16="http://schemas.microsoft.com/office/drawing/2014/main" id="{907DEB27-B972-4316-8C29-93F38CA33998}"/>
              </a:ext>
            </a:extLst>
          </p:cNvPr>
          <p:cNvPicPr>
            <a:picLocks noChangeAspect="1"/>
          </p:cNvPicPr>
          <p:nvPr/>
        </p:nvPicPr>
        <p:blipFill>
          <a:blip r:embed="rId3"/>
          <a:stretch>
            <a:fillRect/>
          </a:stretch>
        </p:blipFill>
        <p:spPr>
          <a:xfrm>
            <a:off x="3552939" y="914400"/>
            <a:ext cx="5362461" cy="3680460"/>
          </a:xfrm>
          <a:prstGeom prst="rect">
            <a:avLst/>
          </a:prstGeom>
        </p:spPr>
      </p:pic>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ma14="http://schemas.microsoft.com/office/mac/drawingml/2011/main" xmlns="" val="0"/>
            </a:ext>
          </a:extLst>
        </p:spPr>
        <p:txBody>
          <a:bodyPr/>
          <a:lstStyle>
            <a:lvl1pPr>
              <a:defRPr sz="600">
                <a:solidFill>
                  <a:srgbClr val="D9D9D9"/>
                </a:solidFill>
              </a:defRPr>
            </a:lvl1pPr>
          </a:lstStyle>
          <a:p>
            <a:fld id="{F7021451-1387-4CA6-816F-3879F97B5CBC}" type="slidenum">
              <a:rPr lang="en-US"/>
              <a:t>67</a:t>
            </a:fld>
            <a:endParaRPr lang="en-US" dirty="0"/>
          </a:p>
        </p:txBody>
      </p:sp>
    </p:spTree>
    <p:extLst>
      <p:ext uri="{BB962C8B-B14F-4D97-AF65-F5344CB8AC3E}">
        <p14:creationId xmlns:p14="http://schemas.microsoft.com/office/powerpoint/2010/main" val="1567707343"/>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1"/>
          <p:cNvSpPr>
            <a:spLocks noGrp="1"/>
          </p:cNvSpPr>
          <p:nvPr>
            <p:ph type="body" idx="101" hasCustomPrompt="1"/>
          </p:nvPr>
        </p:nvSpPr>
        <p:spPr>
          <a:xfrm>
            <a:off x="0" y="0"/>
            <a:ext cx="9144000" cy="274320"/>
          </a:xfrm>
          <a:prstGeom prst="rect">
            <a:avLst/>
          </a:prstGeom>
          <a:noFill/>
          <a:ln/>
        </p:spPr>
        <p:txBody>
          <a:bodyPr wrap="square" rtlCol="0"/>
          <a:lstStyle/>
          <a:p>
            <a:pPr marL="0" indent="0">
              <a:buNone/>
            </a:pPr>
            <a:r>
              <a:rPr lang="en-US" dirty="0"/>
              <a:t>SNMP Configuration</a:t>
            </a:r>
          </a:p>
        </p:txBody>
      </p:sp>
      <p:sp>
        <p:nvSpPr>
          <p:cNvPr id="3" name="Object2"/>
          <p:cNvSpPr>
            <a:spLocks noGrp="1"/>
          </p:cNvSpPr>
          <p:nvPr>
            <p:ph type="body" idx="100" hasCustomPrompt="1"/>
          </p:nvPr>
        </p:nvSpPr>
        <p:spPr>
          <a:xfrm>
            <a:off x="0" y="274320"/>
            <a:ext cx="9144000" cy="914400"/>
          </a:xfrm>
          <a:prstGeom prst="rect">
            <a:avLst/>
          </a:prstGeom>
          <a:noFill/>
          <a:ln/>
        </p:spPr>
        <p:txBody>
          <a:bodyPr wrap="square" rtlCol="0"/>
          <a:lstStyle/>
          <a:p>
            <a:pPr marL="0" indent="0">
              <a:buNone/>
            </a:pPr>
            <a:r>
              <a:rPr lang="en-US" dirty="0"/>
              <a:t>SNMPv3 Verification (Cont.)</a:t>
            </a:r>
          </a:p>
        </p:txBody>
      </p:sp>
      <p:sp>
        <p:nvSpPr>
          <p:cNvPr id="5" name="Object4"/>
          <p:cNvSpPr/>
          <p:nvPr/>
        </p:nvSpPr>
        <p:spPr>
          <a:xfrm>
            <a:off x="0" y="914399"/>
            <a:ext cx="3086100" cy="3362325"/>
          </a:xfrm>
          <a:prstGeom prst="rect">
            <a:avLst/>
          </a:prstGeom>
          <a:noFill/>
          <a:ln/>
        </p:spPr>
        <p:txBody>
          <a:bodyPr wrap="square" rtlCol="0" anchor="t"/>
          <a:lstStyle/>
          <a:p>
            <a:pPr>
              <a:lnSpc>
                <a:spcPts val="2000"/>
              </a:lnSpc>
            </a:pPr>
            <a:r>
              <a:rPr lang="en-US" sz="1600" dirty="0">
                <a:latin typeface="Arial" panose="020B0604020202020204" pitchFamily="34" charset="0"/>
                <a:cs typeface="Arial" panose="020B0604020202020204" pitchFamily="34" charset="0"/>
              </a:rPr>
              <a:t>In the figure below, the network administrator entered the OID for the IP addressing table. The get request returned all the addressing information for R1. The network administrator authenticated with the appropriate credentials.</a:t>
            </a:r>
          </a:p>
        </p:txBody>
      </p:sp>
      <p:pic>
        <p:nvPicPr>
          <p:cNvPr id="7" name="Picture 6">
            <a:extLst>
              <a:ext uri="{FF2B5EF4-FFF2-40B4-BE49-F238E27FC236}">
                <a16:creationId xmlns:a16="http://schemas.microsoft.com/office/drawing/2014/main" id="{E985293F-A17A-4972-B33A-C3357F0D40CF}"/>
              </a:ext>
            </a:extLst>
          </p:cNvPr>
          <p:cNvPicPr>
            <a:picLocks noChangeAspect="1"/>
          </p:cNvPicPr>
          <p:nvPr/>
        </p:nvPicPr>
        <p:blipFill>
          <a:blip r:embed="rId3"/>
          <a:stretch>
            <a:fillRect/>
          </a:stretch>
        </p:blipFill>
        <p:spPr>
          <a:xfrm>
            <a:off x="3557016" y="914398"/>
            <a:ext cx="5358384" cy="3647340"/>
          </a:xfrm>
          <a:prstGeom prst="rect">
            <a:avLst/>
          </a:prstGeom>
        </p:spPr>
      </p:pic>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 xmlns:ma14="http://schemas.microsoft.com/office/mac/drawingml/2011/main" val="0"/>
            </a:ext>
          </a:extLst>
        </p:spPr>
        <p:txBody>
          <a:bodyPr/>
          <a:lstStyle>
            <a:lvl1pPr>
              <a:defRPr sz="600">
                <a:solidFill>
                  <a:srgbClr val="D9D9D9"/>
                </a:solidFill>
              </a:defRPr>
            </a:lvl1pPr>
          </a:lstStyle>
          <a:p>
            <a:fld id="{F7021451-1387-4CA6-816F-3879F97B5CBC}" type="slidenum">
              <a:rPr lang="en-US"/>
              <a:t>68</a:t>
            </a:fld>
            <a:endParaRPr lang="en-US" dirty="0"/>
          </a:p>
        </p:txBody>
      </p:sp>
    </p:spTree>
    <p:extLst>
      <p:ext uri="{BB962C8B-B14F-4D97-AF65-F5344CB8AC3E}">
        <p14:creationId xmlns:p14="http://schemas.microsoft.com/office/powerpoint/2010/main" val="2326553603"/>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1"/>
          <p:cNvSpPr>
            <a:spLocks noGrp="1"/>
          </p:cNvSpPr>
          <p:nvPr>
            <p:ph type="body" idx="101" hasCustomPrompt="1"/>
          </p:nvPr>
        </p:nvSpPr>
        <p:spPr>
          <a:xfrm>
            <a:off x="0" y="0"/>
            <a:ext cx="9144000" cy="274320"/>
          </a:xfrm>
          <a:prstGeom prst="rect">
            <a:avLst/>
          </a:prstGeom>
          <a:noFill/>
          <a:ln/>
        </p:spPr>
        <p:txBody>
          <a:bodyPr wrap="square" rtlCol="0"/>
          <a:lstStyle/>
          <a:p>
            <a:pPr marL="0" indent="0">
              <a:buNone/>
            </a:pPr>
            <a:r>
              <a:rPr lang="en-US" dirty="0"/>
              <a:t>SNMP Configuration</a:t>
            </a:r>
          </a:p>
        </p:txBody>
      </p:sp>
      <p:sp>
        <p:nvSpPr>
          <p:cNvPr id="3" name="Object2"/>
          <p:cNvSpPr>
            <a:spLocks noGrp="1"/>
          </p:cNvSpPr>
          <p:nvPr>
            <p:ph type="body" idx="100" hasCustomPrompt="1"/>
          </p:nvPr>
        </p:nvSpPr>
        <p:spPr>
          <a:xfrm>
            <a:off x="0" y="274320"/>
            <a:ext cx="9144000" cy="914400"/>
          </a:xfrm>
          <a:prstGeom prst="rect">
            <a:avLst/>
          </a:prstGeom>
          <a:noFill/>
          <a:ln/>
        </p:spPr>
        <p:txBody>
          <a:bodyPr wrap="square" rtlCol="0"/>
          <a:lstStyle/>
          <a:p>
            <a:pPr marL="0" indent="0">
              <a:buNone/>
            </a:pPr>
            <a:r>
              <a:rPr lang="en-US" dirty="0"/>
              <a:t>SNMPv3 Verification (Cont.)</a:t>
            </a:r>
          </a:p>
        </p:txBody>
      </p:sp>
      <p:sp>
        <p:nvSpPr>
          <p:cNvPr id="5" name="Object4"/>
          <p:cNvSpPr/>
          <p:nvPr/>
        </p:nvSpPr>
        <p:spPr>
          <a:xfrm>
            <a:off x="0" y="914399"/>
            <a:ext cx="3324339" cy="3680459"/>
          </a:xfrm>
          <a:prstGeom prst="rect">
            <a:avLst/>
          </a:prstGeom>
          <a:noFill/>
          <a:ln/>
        </p:spPr>
        <p:txBody>
          <a:bodyPr wrap="square" rtlCol="0" anchor="t"/>
          <a:lstStyle/>
          <a:p>
            <a:pPr>
              <a:lnSpc>
                <a:spcPts val="2000"/>
              </a:lnSpc>
            </a:pPr>
            <a:r>
              <a:rPr lang="en-US" sz="1600" dirty="0">
                <a:latin typeface="Arial" panose="020B0604020202020204" pitchFamily="34" charset="0"/>
                <a:cs typeface="Arial" panose="020B0604020202020204" pitchFamily="34" charset="0"/>
              </a:rPr>
              <a:t>Verify that the data was encrypted by running a protocol analyzer, such as Wireshark, and capture the SNMP packets.</a:t>
            </a:r>
          </a:p>
        </p:txBody>
      </p:sp>
      <p:pic>
        <p:nvPicPr>
          <p:cNvPr id="7" name="Picture 6">
            <a:extLst>
              <a:ext uri="{FF2B5EF4-FFF2-40B4-BE49-F238E27FC236}">
                <a16:creationId xmlns:a16="http://schemas.microsoft.com/office/drawing/2014/main" id="{37B7D109-49C9-4CD1-9FDA-878691992C7F}"/>
              </a:ext>
            </a:extLst>
          </p:cNvPr>
          <p:cNvPicPr>
            <a:picLocks noChangeAspect="1"/>
          </p:cNvPicPr>
          <p:nvPr/>
        </p:nvPicPr>
        <p:blipFill>
          <a:blip r:embed="rId3"/>
          <a:stretch>
            <a:fillRect/>
          </a:stretch>
        </p:blipFill>
        <p:spPr>
          <a:xfrm>
            <a:off x="3529584" y="914400"/>
            <a:ext cx="5358384" cy="3882761"/>
          </a:xfrm>
          <a:prstGeom prst="rect">
            <a:avLst/>
          </a:prstGeom>
        </p:spPr>
      </p:pic>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ma14="http://schemas.microsoft.com/office/mac/drawingml/2011/main" xmlns="" val="0"/>
            </a:ext>
          </a:extLst>
        </p:spPr>
        <p:txBody>
          <a:bodyPr/>
          <a:lstStyle>
            <a:lvl1pPr>
              <a:defRPr sz="600">
                <a:solidFill>
                  <a:srgbClr val="D9D9D9"/>
                </a:solidFill>
              </a:defRPr>
            </a:lvl1pPr>
          </a:lstStyle>
          <a:p>
            <a:fld id="{F7021451-1387-4CA6-816F-3879F97B5CBC}" type="slidenum">
              <a:rPr lang="en-US"/>
              <a:t>69</a:t>
            </a:fld>
            <a:endParaRPr lang="en-US" dirty="0"/>
          </a:p>
        </p:txBody>
      </p:sp>
    </p:spTree>
    <p:extLst>
      <p:ext uri="{BB962C8B-B14F-4D97-AF65-F5344CB8AC3E}">
        <p14:creationId xmlns:p14="http://schemas.microsoft.com/office/powerpoint/2010/main" val="25706233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Object1"/>
          <p:cNvSpPr>
            <a:spLocks noGrp="1"/>
          </p:cNvSpPr>
          <p:nvPr>
            <p:ph type="body" idx="101" hasCustomPrompt="1"/>
          </p:nvPr>
        </p:nvSpPr>
        <p:spPr>
          <a:xfrm>
            <a:off x="0" y="0"/>
            <a:ext cx="9144000" cy="274320"/>
          </a:xfrm>
          <a:prstGeom prst="rect">
            <a:avLst/>
          </a:prstGeom>
          <a:noFill/>
          <a:ln/>
        </p:spPr>
        <p:txBody>
          <a:bodyPr wrap="square" rtlCol="0"/>
          <a:lstStyle/>
          <a:p>
            <a:pPr marL="0" indent="0">
              <a:buNone/>
            </a:pPr>
            <a:r>
              <a:rPr lang="en-US" dirty="0"/>
              <a:t>Secure Cisco IOS Image and Configuration Files</a:t>
            </a:r>
          </a:p>
        </p:txBody>
      </p:sp>
      <p:sp>
        <p:nvSpPr>
          <p:cNvPr id="3" name="Object2"/>
          <p:cNvSpPr>
            <a:spLocks noGrp="1"/>
          </p:cNvSpPr>
          <p:nvPr>
            <p:ph type="body" idx="100" hasCustomPrompt="1"/>
          </p:nvPr>
        </p:nvSpPr>
        <p:spPr>
          <a:xfrm>
            <a:off x="0" y="274320"/>
            <a:ext cx="9144000" cy="914400"/>
          </a:xfrm>
          <a:prstGeom prst="rect">
            <a:avLst/>
          </a:prstGeom>
          <a:noFill/>
          <a:ln/>
        </p:spPr>
        <p:txBody>
          <a:bodyPr wrap="square" rtlCol="0"/>
          <a:lstStyle/>
          <a:p>
            <a:pPr marL="0" indent="0">
              <a:buNone/>
            </a:pPr>
            <a:r>
              <a:rPr lang="en-US" dirty="0"/>
              <a:t>The Primary Bootset Image</a:t>
            </a:r>
          </a:p>
        </p:txBody>
      </p:sp>
      <p:sp>
        <p:nvSpPr>
          <p:cNvPr id="5" name="Object4"/>
          <p:cNvSpPr/>
          <p:nvPr/>
        </p:nvSpPr>
        <p:spPr>
          <a:xfrm>
            <a:off x="0" y="734060"/>
            <a:ext cx="9279172" cy="2571750"/>
          </a:xfrm>
          <a:prstGeom prst="rect">
            <a:avLst/>
          </a:prstGeom>
          <a:noFill/>
          <a:ln/>
        </p:spPr>
        <p:txBody>
          <a:bodyPr wrap="square" rtlCol="0" anchor="t"/>
          <a:lstStyle/>
          <a:p>
            <a:pPr>
              <a:lnSpc>
                <a:spcPts val="2000"/>
              </a:lnSpc>
            </a:pPr>
            <a:r>
              <a:rPr lang="en-US" sz="1600" dirty="0">
                <a:latin typeface="Arial" panose="020B0604020202020204" pitchFamily="34" charset="0"/>
                <a:cs typeface="Arial" panose="020B0604020202020204" pitchFamily="34" charset="0"/>
              </a:rPr>
              <a:t>Restore a primary bootset from a secure archive after the router has been tampered with, as follows:</a:t>
            </a:r>
          </a:p>
          <a:p>
            <a:pPr>
              <a:lnSpc>
                <a:spcPts val="2000"/>
              </a:lnSpc>
            </a:pPr>
            <a:endParaRPr lang="en-US" sz="1500" dirty="0">
              <a:latin typeface="Arial" panose="020B0604020202020204" pitchFamily="34" charset="0"/>
              <a:cs typeface="Arial" panose="020B0604020202020204" pitchFamily="34" charset="0"/>
            </a:endParaRPr>
          </a:p>
          <a:p>
            <a:r>
              <a:rPr lang="en-US" sz="1500" b="1" dirty="0">
                <a:latin typeface="Arial" panose="020B0604020202020204" pitchFamily="34" charset="0"/>
                <a:cs typeface="Arial" panose="020B0604020202020204" pitchFamily="34" charset="0"/>
              </a:rPr>
              <a:t>Step 1</a:t>
            </a:r>
            <a:r>
              <a:rPr lang="en-US" sz="1500" dirty="0">
                <a:latin typeface="Arial" panose="020B0604020202020204" pitchFamily="34" charset="0"/>
                <a:cs typeface="Arial" panose="020B0604020202020204" pitchFamily="34" charset="0"/>
              </a:rPr>
              <a:t>. Reload the router using the </a:t>
            </a:r>
            <a:r>
              <a:rPr lang="en-US" sz="1500" b="1" dirty="0">
                <a:latin typeface="Arial" panose="020B0604020202020204" pitchFamily="34" charset="0"/>
                <a:cs typeface="Arial" panose="020B0604020202020204" pitchFamily="34" charset="0"/>
              </a:rPr>
              <a:t>reload</a:t>
            </a:r>
            <a:r>
              <a:rPr lang="en-US" sz="1500" dirty="0">
                <a:latin typeface="Arial" panose="020B0604020202020204" pitchFamily="34" charset="0"/>
                <a:cs typeface="Arial" panose="020B0604020202020204" pitchFamily="34" charset="0"/>
              </a:rPr>
              <a:t> command. If necessary, issue the break sequence to enter ROM monitor (ROMmon) mode.</a:t>
            </a:r>
          </a:p>
          <a:p>
            <a:endParaRPr lang="en-US" sz="1500" dirty="0">
              <a:latin typeface="Arial" panose="020B0604020202020204" pitchFamily="34" charset="0"/>
              <a:cs typeface="Arial" panose="020B0604020202020204" pitchFamily="34" charset="0"/>
            </a:endParaRPr>
          </a:p>
          <a:p>
            <a:r>
              <a:rPr lang="en-US" sz="1500" b="1" dirty="0">
                <a:latin typeface="Arial" panose="020B0604020202020204" pitchFamily="34" charset="0"/>
                <a:cs typeface="Arial" panose="020B0604020202020204" pitchFamily="34" charset="0"/>
              </a:rPr>
              <a:t>Step 2</a:t>
            </a:r>
            <a:r>
              <a:rPr lang="en-US" sz="1500" dirty="0">
                <a:latin typeface="Arial" panose="020B0604020202020204" pitchFamily="34" charset="0"/>
                <a:cs typeface="Arial" panose="020B0604020202020204" pitchFamily="34" charset="0"/>
              </a:rPr>
              <a:t>. From ROMmon mode, enter the </a:t>
            </a:r>
            <a:r>
              <a:rPr lang="en-US" sz="1500" b="1" dirty="0">
                <a:latin typeface="Arial" panose="020B0604020202020204" pitchFamily="34" charset="0"/>
                <a:cs typeface="Arial" panose="020B0604020202020204" pitchFamily="34" charset="0"/>
              </a:rPr>
              <a:t>dir</a:t>
            </a:r>
            <a:r>
              <a:rPr lang="en-US" sz="1500" dirty="0">
                <a:latin typeface="Arial" panose="020B0604020202020204" pitchFamily="34" charset="0"/>
                <a:cs typeface="Arial" panose="020B0604020202020204" pitchFamily="34" charset="0"/>
              </a:rPr>
              <a:t> command to list the contents of the device that contains the secure bootset file.</a:t>
            </a:r>
          </a:p>
          <a:p>
            <a:endParaRPr lang="en-US" sz="1500" dirty="0">
              <a:latin typeface="Arial" panose="020B0604020202020204" pitchFamily="34" charset="0"/>
              <a:cs typeface="Arial" panose="020B0604020202020204" pitchFamily="34" charset="0"/>
            </a:endParaRPr>
          </a:p>
          <a:p>
            <a:r>
              <a:rPr lang="en-US" sz="1500" b="1" dirty="0">
                <a:latin typeface="Arial" panose="020B0604020202020204" pitchFamily="34" charset="0"/>
                <a:cs typeface="Arial" panose="020B0604020202020204" pitchFamily="34" charset="0"/>
              </a:rPr>
              <a:t>Step 3</a:t>
            </a:r>
            <a:r>
              <a:rPr lang="en-US" sz="1500" dirty="0">
                <a:latin typeface="Arial" panose="020B0604020202020204" pitchFamily="34" charset="0"/>
                <a:cs typeface="Arial" panose="020B0604020202020204" pitchFamily="34" charset="0"/>
              </a:rPr>
              <a:t>. Boot the router with the secure bootset image using the </a:t>
            </a:r>
            <a:r>
              <a:rPr lang="en-US" sz="1500" b="1" dirty="0">
                <a:latin typeface="Arial" panose="020B0604020202020204" pitchFamily="34" charset="0"/>
                <a:cs typeface="Arial" panose="020B0604020202020204" pitchFamily="34" charset="0"/>
              </a:rPr>
              <a:t>boot</a:t>
            </a:r>
            <a:r>
              <a:rPr lang="en-US" sz="1500" dirty="0">
                <a:latin typeface="Arial" panose="020B0604020202020204" pitchFamily="34" charset="0"/>
                <a:cs typeface="Arial" panose="020B0604020202020204" pitchFamily="34" charset="0"/>
              </a:rPr>
              <a:t> command followed by the flash memory location (e.g. flash0), a colon, and the filename found in Step 2.</a:t>
            </a:r>
          </a:p>
          <a:p>
            <a:endParaRPr lang="en-US" sz="1500" dirty="0">
              <a:latin typeface="Arial" panose="020B0604020202020204" pitchFamily="34" charset="0"/>
              <a:cs typeface="Arial" panose="020B0604020202020204" pitchFamily="34" charset="0"/>
            </a:endParaRPr>
          </a:p>
          <a:p>
            <a:r>
              <a:rPr lang="en-US" sz="1500" b="1" dirty="0">
                <a:latin typeface="Arial" panose="020B0604020202020204" pitchFamily="34" charset="0"/>
                <a:cs typeface="Arial" panose="020B0604020202020204" pitchFamily="34" charset="0"/>
              </a:rPr>
              <a:t>Step 4</a:t>
            </a:r>
            <a:r>
              <a:rPr lang="en-US" sz="1500" dirty="0">
                <a:latin typeface="Arial" panose="020B0604020202020204" pitchFamily="34" charset="0"/>
                <a:cs typeface="Arial" panose="020B0604020202020204" pitchFamily="34" charset="0"/>
              </a:rPr>
              <a:t>. Enter global configuration mode and restore the secure configuration to a filename of your choice using the </a:t>
            </a:r>
            <a:r>
              <a:rPr lang="en-US" sz="1500" b="1" dirty="0">
                <a:latin typeface="Arial" panose="020B0604020202020204" pitchFamily="34" charset="0"/>
                <a:cs typeface="Arial" panose="020B0604020202020204" pitchFamily="34" charset="0"/>
              </a:rPr>
              <a:t>secure boot-config restore</a:t>
            </a:r>
            <a:r>
              <a:rPr lang="en-US" sz="1500" dirty="0">
                <a:latin typeface="Arial" panose="020B0604020202020204" pitchFamily="34" charset="0"/>
                <a:cs typeface="Arial" panose="020B0604020202020204" pitchFamily="34" charset="0"/>
              </a:rPr>
              <a:t> command followed by the flash memory location (e.g. flash0), a colon, and a filename of your choice. In the figure, the filename rescue-cfg is used.</a:t>
            </a:r>
          </a:p>
          <a:p>
            <a:endParaRPr lang="en-US" sz="1500" dirty="0">
              <a:latin typeface="Arial" panose="020B0604020202020204" pitchFamily="34" charset="0"/>
              <a:cs typeface="Arial" panose="020B0604020202020204" pitchFamily="34" charset="0"/>
            </a:endParaRPr>
          </a:p>
          <a:p>
            <a:r>
              <a:rPr lang="en-US" sz="1500" b="1" dirty="0">
                <a:latin typeface="Arial" panose="020B0604020202020204" pitchFamily="34" charset="0"/>
                <a:cs typeface="Arial" panose="020B0604020202020204" pitchFamily="34" charset="0"/>
              </a:rPr>
              <a:t>Step 5</a:t>
            </a:r>
            <a:r>
              <a:rPr lang="en-US" sz="1500" dirty="0">
                <a:latin typeface="Arial" panose="020B0604020202020204" pitchFamily="34" charset="0"/>
                <a:cs typeface="Arial" panose="020B0604020202020204" pitchFamily="34" charset="0"/>
              </a:rPr>
              <a:t>. Exit global configuration mode and issue the </a:t>
            </a:r>
            <a:r>
              <a:rPr lang="en-US" sz="1500" b="1" dirty="0">
                <a:latin typeface="Arial" panose="020B0604020202020204" pitchFamily="34" charset="0"/>
                <a:cs typeface="Arial" panose="020B0604020202020204" pitchFamily="34" charset="0"/>
              </a:rPr>
              <a:t>copy</a:t>
            </a:r>
            <a:r>
              <a:rPr lang="en-US" sz="1500" dirty="0">
                <a:latin typeface="Arial" panose="020B0604020202020204" pitchFamily="34" charset="0"/>
                <a:cs typeface="Arial" panose="020B0604020202020204" pitchFamily="34" charset="0"/>
              </a:rPr>
              <a:t> command to copy the rescued configuration file to the running configuration.</a:t>
            </a:r>
          </a:p>
          <a:p>
            <a:endParaRPr lang="en-US" sz="1400" dirty="0"/>
          </a:p>
          <a:p>
            <a:pPr>
              <a:lnSpc>
                <a:spcPts val="2000"/>
              </a:lnSpc>
            </a:pPr>
            <a:endParaRPr lang="en-US" sz="1400" dirty="0"/>
          </a:p>
        </p:txBody>
      </p:sp>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 xmlns:ma14="http://schemas.microsoft.com/office/mac/drawingml/2011/main" val="0"/>
            </a:ext>
          </a:extLst>
        </p:spPr>
        <p:txBody>
          <a:bodyPr/>
          <a:lstStyle>
            <a:lvl1pPr>
              <a:defRPr sz="600">
                <a:solidFill>
                  <a:srgbClr val="D9D9D9"/>
                </a:solidFill>
              </a:defRPr>
            </a:lvl1pPr>
          </a:lstStyle>
          <a:p>
            <a:fld id="{F7021451-1387-4CA6-816F-3879F97B5CBC}" type="slidenum">
              <a:rPr lang="en-US"/>
              <a:t>7</a:t>
            </a:fld>
            <a:endParaRPr lang="en-US" dirty="0"/>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name="Slide 57">
    <p:spTree>
      <p:nvGrpSpPr>
        <p:cNvPr id="1" name=""/>
        <p:cNvGrpSpPr/>
        <p:nvPr/>
      </p:nvGrpSpPr>
      <p:grpSpPr>
        <a:xfrm>
          <a:off x="0" y="0"/>
          <a:ext cx="0" cy="0"/>
          <a:chOff x="0" y="0"/>
          <a:chExt cx="0" cy="0"/>
        </a:xfrm>
      </p:grpSpPr>
      <p:sp>
        <p:nvSpPr>
          <p:cNvPr id="2" name="Object1"/>
          <p:cNvSpPr>
            <a:spLocks noGrp="1"/>
          </p:cNvSpPr>
          <p:nvPr>
            <p:ph type="body" idx="101" hasCustomPrompt="1"/>
          </p:nvPr>
        </p:nvSpPr>
        <p:spPr>
          <a:xfrm>
            <a:off x="0" y="0"/>
            <a:ext cx="9144000" cy="274320"/>
          </a:xfrm>
          <a:prstGeom prst="rect">
            <a:avLst/>
          </a:prstGeom>
          <a:noFill/>
          <a:ln/>
        </p:spPr>
        <p:txBody>
          <a:bodyPr wrap="square" rtlCol="0"/>
          <a:lstStyle/>
          <a:p>
            <a:pPr marL="0" indent="0">
              <a:buNone/>
            </a:pPr>
            <a:r>
              <a:rPr lang="en-US" dirty="0"/>
              <a:t>SNMP Configuration</a:t>
            </a:r>
          </a:p>
        </p:txBody>
      </p:sp>
      <p:sp>
        <p:nvSpPr>
          <p:cNvPr id="3" name="Object2"/>
          <p:cNvSpPr>
            <a:spLocks noGrp="1"/>
          </p:cNvSpPr>
          <p:nvPr>
            <p:ph type="body" idx="100" hasCustomPrompt="1"/>
          </p:nvPr>
        </p:nvSpPr>
        <p:spPr>
          <a:xfrm>
            <a:off x="0" y="274320"/>
            <a:ext cx="9144000" cy="914400"/>
          </a:xfrm>
          <a:prstGeom prst="rect">
            <a:avLst/>
          </a:prstGeom>
          <a:noFill/>
          <a:ln/>
        </p:spPr>
        <p:txBody>
          <a:bodyPr wrap="square" rtlCol="0"/>
          <a:lstStyle/>
          <a:p>
            <a:pPr marL="0" indent="0">
              <a:buNone/>
            </a:pPr>
            <a:r>
              <a:rPr lang="en-US" dirty="0"/>
              <a:t>Lab - Configure Cisco IOS Resilience Management and Reporting</a:t>
            </a:r>
          </a:p>
        </p:txBody>
      </p:sp>
      <p:sp>
        <p:nvSpPr>
          <p:cNvPr id="5" name="Object4"/>
          <p:cNvSpPr/>
          <p:nvPr/>
        </p:nvSpPr>
        <p:spPr>
          <a:xfrm>
            <a:off x="0" y="914400"/>
            <a:ext cx="8229600" cy="2571750"/>
          </a:xfrm>
          <a:prstGeom prst="rect">
            <a:avLst/>
          </a:prstGeom>
          <a:noFill/>
          <a:ln/>
        </p:spPr>
        <p:txBody>
          <a:bodyPr wrap="square" rtlCol="0" anchor="t"/>
          <a:lstStyle/>
          <a:p>
            <a:r>
              <a:rPr lang="en-US" dirty="0">
                <a:effectLst/>
                <a:latin typeface="Arial" panose="020B0604020202020204" pitchFamily="34" charset="0"/>
                <a:cs typeface="Arial" panose="020B0604020202020204" pitchFamily="34" charset="0"/>
              </a:rPr>
              <a:t>In this lab, you will complete the following objectives:</a:t>
            </a:r>
          </a:p>
          <a:p>
            <a:endParaRPr lang="en-US" dirty="0">
              <a:effectLst/>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a:effectLst/>
                <a:latin typeface="Arial" panose="020B0604020202020204" pitchFamily="34" charset="0"/>
                <a:cs typeface="Arial" panose="020B0604020202020204" pitchFamily="34" charset="0"/>
              </a:rPr>
              <a:t>Part 1: Configure basic device settings.</a:t>
            </a:r>
          </a:p>
          <a:p>
            <a:pPr marL="285750" indent="-285750">
              <a:buFont typeface="Arial" panose="020B0604020202020204" pitchFamily="34" charset="0"/>
              <a:buChar char="•"/>
            </a:pPr>
            <a:r>
              <a:rPr lang="en-US" dirty="0">
                <a:effectLst/>
                <a:latin typeface="Arial" panose="020B0604020202020204" pitchFamily="34" charset="0"/>
                <a:cs typeface="Arial" panose="020B0604020202020204" pitchFamily="34" charset="0"/>
              </a:rPr>
              <a:t>Part 2: Configure SNMPv3 security using an ACL.</a:t>
            </a:r>
          </a:p>
          <a:p>
            <a:pPr marL="285750" indent="-285750">
              <a:buFont typeface="Arial" panose="020B0604020202020204" pitchFamily="34" charset="0"/>
              <a:buChar char="•"/>
            </a:pPr>
            <a:r>
              <a:rPr lang="en-US" dirty="0">
                <a:effectLst/>
                <a:latin typeface="Arial" panose="020B0604020202020204" pitchFamily="34" charset="0"/>
                <a:cs typeface="Arial" panose="020B0604020202020204" pitchFamily="34" charset="0"/>
              </a:rPr>
              <a:t>Part 3: Configure a router as a synchronized time source for other devices using NTP.</a:t>
            </a:r>
          </a:p>
          <a:p>
            <a:pPr marL="285750" indent="-285750">
              <a:buFont typeface="Arial" panose="020B0604020202020204" pitchFamily="34" charset="0"/>
              <a:buChar char="•"/>
            </a:pPr>
            <a:r>
              <a:rPr lang="en-US" dirty="0">
                <a:effectLst/>
                <a:latin typeface="Arial" panose="020B0604020202020204" pitchFamily="34" charset="0"/>
                <a:cs typeface="Arial" panose="020B0604020202020204" pitchFamily="34" charset="0"/>
              </a:rPr>
              <a:t>Part 4: Configure syslog support on a router.</a:t>
            </a:r>
            <a:endParaRPr lang="en-US" sz="1400" dirty="0"/>
          </a:p>
        </p:txBody>
      </p:sp>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 xmlns:ma14="http://schemas.microsoft.com/office/mac/drawingml/2011/main" val="0"/>
            </a:ext>
          </a:extLst>
        </p:spPr>
        <p:txBody>
          <a:bodyPr/>
          <a:lstStyle>
            <a:lvl1pPr>
              <a:defRPr sz="600">
                <a:solidFill>
                  <a:srgbClr val="D9D9D9"/>
                </a:solidFill>
              </a:defRPr>
            </a:lvl1pPr>
          </a:lstStyle>
          <a:p>
            <a:fld id="{F7021451-1387-4CA6-816F-3879F97B5CBC}" type="slidenum">
              <a:rPr lang="en-US"/>
              <a:t>70</a:t>
            </a:fld>
            <a:endParaRPr lang="en-US" dirty="0"/>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name="Slide 58">
    <p:spTree>
      <p:nvGrpSpPr>
        <p:cNvPr id="1" name=""/>
        <p:cNvGrpSpPr/>
        <p:nvPr/>
      </p:nvGrpSpPr>
      <p:grpSpPr>
        <a:xfrm>
          <a:off x="0" y="0"/>
          <a:ext cx="0" cy="0"/>
          <a:chOff x="0" y="0"/>
          <a:chExt cx="0" cy="0"/>
        </a:xfrm>
      </p:grpSpPr>
      <p:sp>
        <p:nvSpPr>
          <p:cNvPr id="2" name="Object1"/>
          <p:cNvSpPr>
            <a:spLocks noGrp="1"/>
          </p:cNvSpPr>
          <p:nvPr>
            <p:ph type="body" idx="101" hasCustomPrompt="1"/>
          </p:nvPr>
        </p:nvSpPr>
        <p:spPr>
          <a:xfrm>
            <a:off x="0" y="0"/>
            <a:ext cx="9144000" cy="274320"/>
          </a:xfrm>
          <a:prstGeom prst="rect">
            <a:avLst/>
          </a:prstGeom>
          <a:noFill/>
          <a:ln/>
        </p:spPr>
        <p:txBody>
          <a:bodyPr wrap="square" rtlCol="0"/>
          <a:lstStyle/>
          <a:p>
            <a:pPr marL="0" indent="0">
              <a:buNone/>
            </a:pPr>
            <a:r>
              <a:rPr lang="en-US" dirty="0"/>
              <a:t>SNMP Configuration</a:t>
            </a:r>
          </a:p>
        </p:txBody>
      </p:sp>
      <p:sp>
        <p:nvSpPr>
          <p:cNvPr id="3" name="Object2"/>
          <p:cNvSpPr>
            <a:spLocks noGrp="1"/>
          </p:cNvSpPr>
          <p:nvPr>
            <p:ph type="body" idx="100" hasCustomPrompt="1"/>
          </p:nvPr>
        </p:nvSpPr>
        <p:spPr>
          <a:xfrm>
            <a:off x="0" y="274320"/>
            <a:ext cx="9144000" cy="914400"/>
          </a:xfrm>
          <a:prstGeom prst="rect">
            <a:avLst/>
          </a:prstGeom>
          <a:noFill/>
          <a:ln/>
        </p:spPr>
        <p:txBody>
          <a:bodyPr wrap="square" rtlCol="0"/>
          <a:lstStyle/>
          <a:p>
            <a:pPr marL="0" indent="0">
              <a:buNone/>
            </a:pPr>
            <a:r>
              <a:rPr lang="en-US" dirty="0"/>
              <a:t>Packet Tracer - Configure Cisco Devices for Syslog, NTP, and SSH Operations</a:t>
            </a:r>
          </a:p>
        </p:txBody>
      </p:sp>
      <p:sp>
        <p:nvSpPr>
          <p:cNvPr id="5" name="Object4"/>
          <p:cNvSpPr/>
          <p:nvPr/>
        </p:nvSpPr>
        <p:spPr>
          <a:xfrm>
            <a:off x="71562" y="1188720"/>
            <a:ext cx="8229600" cy="2571750"/>
          </a:xfrm>
          <a:prstGeom prst="rect">
            <a:avLst/>
          </a:prstGeom>
          <a:noFill/>
          <a:ln/>
        </p:spPr>
        <p:txBody>
          <a:bodyPr wrap="square" rtlCol="0" anchor="t"/>
          <a:lstStyle/>
          <a:p>
            <a:pPr>
              <a:lnSpc>
                <a:spcPts val="2000"/>
              </a:lnSpc>
            </a:pPr>
            <a:r>
              <a:rPr lang="en-US" dirty="0">
                <a:solidFill>
                  <a:srgbClr val="000000"/>
                </a:solidFill>
                <a:latin typeface="Arial" pitchFamily="34" charset="0"/>
                <a:ea typeface="Arial" pitchFamily="34" charset="-122"/>
                <a:cs typeface="Arial" pitchFamily="34" charset="-120"/>
              </a:rPr>
              <a:t>In this Packet Tracer activity, you will complete the following objectives:</a:t>
            </a:r>
          </a:p>
          <a:p>
            <a:pPr>
              <a:lnSpc>
                <a:spcPts val="2000"/>
              </a:lnSpc>
            </a:pPr>
            <a:endParaRPr lang="en-US" dirty="0">
              <a:solidFill>
                <a:srgbClr val="000000"/>
              </a:solidFill>
              <a:latin typeface="Arial" pitchFamily="34" charset="0"/>
              <a:ea typeface="Arial" pitchFamily="34" charset="-122"/>
              <a:cs typeface="Arial" pitchFamily="34" charset="-120"/>
            </a:endParaRPr>
          </a:p>
          <a:p>
            <a:pPr marL="285750" indent="-285750">
              <a:lnSpc>
                <a:spcPts val="2000"/>
              </a:lnSpc>
              <a:buFont typeface="Arial" panose="020B0604020202020204" pitchFamily="34" charset="0"/>
              <a:buChar char="•"/>
            </a:pPr>
            <a:r>
              <a:rPr lang="en-US" dirty="0">
                <a:effectLst/>
                <a:latin typeface="Arial" panose="020B0604020202020204" pitchFamily="34" charset="0"/>
              </a:rPr>
              <a:t>Part 1: Configure Syslog Service</a:t>
            </a:r>
          </a:p>
          <a:p>
            <a:pPr marL="285750" indent="-285750">
              <a:lnSpc>
                <a:spcPts val="2000"/>
              </a:lnSpc>
              <a:buFont typeface="Arial" panose="020B0604020202020204" pitchFamily="34" charset="0"/>
              <a:buChar char="•"/>
            </a:pPr>
            <a:r>
              <a:rPr lang="en-US" dirty="0">
                <a:effectLst/>
                <a:latin typeface="Arial" panose="020B0604020202020204" pitchFamily="34" charset="0"/>
              </a:rPr>
              <a:t>Part 2: Generate Logged Events</a:t>
            </a:r>
          </a:p>
          <a:p>
            <a:pPr marL="285750" indent="-285750">
              <a:lnSpc>
                <a:spcPts val="2000"/>
              </a:lnSpc>
              <a:buFont typeface="Arial" panose="020B0604020202020204" pitchFamily="34" charset="0"/>
              <a:buChar char="•"/>
            </a:pPr>
            <a:r>
              <a:rPr lang="en-US" dirty="0">
                <a:effectLst/>
                <a:latin typeface="Arial" panose="020B0604020202020204" pitchFamily="34" charset="0"/>
              </a:rPr>
              <a:t>Part 3: Manually Set Switch Clocks</a:t>
            </a:r>
          </a:p>
          <a:p>
            <a:pPr marL="285750" indent="-285750">
              <a:lnSpc>
                <a:spcPts val="2000"/>
              </a:lnSpc>
              <a:buFont typeface="Arial" panose="020B0604020202020204" pitchFamily="34" charset="0"/>
              <a:buChar char="•"/>
            </a:pPr>
            <a:r>
              <a:rPr lang="en-US" dirty="0">
                <a:effectLst/>
                <a:latin typeface="Arial" panose="020B0604020202020204" pitchFamily="34" charset="0"/>
              </a:rPr>
              <a:t>Part 4: Configure NTP Service</a:t>
            </a:r>
          </a:p>
          <a:p>
            <a:pPr marL="285750" indent="-285750">
              <a:lnSpc>
                <a:spcPts val="2000"/>
              </a:lnSpc>
              <a:buFont typeface="Arial" panose="020B0604020202020204" pitchFamily="34" charset="0"/>
              <a:buChar char="•"/>
            </a:pPr>
            <a:r>
              <a:rPr lang="en-US" dirty="0">
                <a:effectLst/>
                <a:latin typeface="Arial" panose="020B0604020202020204" pitchFamily="34" charset="0"/>
              </a:rPr>
              <a:t>Part 5: Verify Timestamped Log</a:t>
            </a:r>
            <a:endParaRPr lang="en-US" dirty="0"/>
          </a:p>
        </p:txBody>
      </p:sp>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 xmlns:ma14="http://schemas.microsoft.com/office/mac/drawingml/2011/main" val="0"/>
            </a:ext>
          </a:extLst>
        </p:spPr>
        <p:txBody>
          <a:bodyPr/>
          <a:lstStyle>
            <a:lvl1pPr>
              <a:defRPr sz="600">
                <a:solidFill>
                  <a:srgbClr val="D9D9D9"/>
                </a:solidFill>
              </a:defRPr>
            </a:lvl1pPr>
          </a:lstStyle>
          <a:p>
            <a:fld id="{F7021451-1387-4CA6-816F-3879F97B5CBC}" type="slidenum">
              <a:rPr lang="en-US"/>
              <a:t>71</a:t>
            </a:fld>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1"/>
          <p:cNvSpPr>
            <a:spLocks noGrp="1"/>
          </p:cNvSpPr>
          <p:nvPr>
            <p:ph type="body" idx="101" hasCustomPrompt="1"/>
          </p:nvPr>
        </p:nvSpPr>
        <p:spPr>
          <a:xfrm>
            <a:off x="0" y="0"/>
            <a:ext cx="9144000" cy="274320"/>
          </a:xfrm>
          <a:prstGeom prst="rect">
            <a:avLst/>
          </a:prstGeom>
          <a:noFill/>
          <a:ln/>
        </p:spPr>
        <p:txBody>
          <a:bodyPr wrap="square" rtlCol="0"/>
          <a:lstStyle/>
          <a:p>
            <a:pPr marL="0" indent="0">
              <a:buNone/>
            </a:pPr>
            <a:r>
              <a:rPr lang="en-US" dirty="0"/>
              <a:t>Secure Cisco IOS Image and Configuration Files</a:t>
            </a:r>
          </a:p>
        </p:txBody>
      </p:sp>
      <p:sp>
        <p:nvSpPr>
          <p:cNvPr id="3" name="Object2"/>
          <p:cNvSpPr>
            <a:spLocks noGrp="1"/>
          </p:cNvSpPr>
          <p:nvPr>
            <p:ph type="body" idx="100" hasCustomPrompt="1"/>
          </p:nvPr>
        </p:nvSpPr>
        <p:spPr>
          <a:xfrm>
            <a:off x="0" y="274320"/>
            <a:ext cx="9144000" cy="914400"/>
          </a:xfrm>
          <a:prstGeom prst="rect">
            <a:avLst/>
          </a:prstGeom>
          <a:noFill/>
          <a:ln/>
        </p:spPr>
        <p:txBody>
          <a:bodyPr wrap="square" rtlCol="0"/>
          <a:lstStyle/>
          <a:p>
            <a:pPr marL="0" indent="0">
              <a:buNone/>
            </a:pPr>
            <a:r>
              <a:rPr lang="en-US" dirty="0"/>
              <a:t>The Primary Bootset Image (Cont.)</a:t>
            </a:r>
          </a:p>
        </p:txBody>
      </p:sp>
      <p:pic>
        <p:nvPicPr>
          <p:cNvPr id="6" name="Picture 5">
            <a:extLst>
              <a:ext uri="{FF2B5EF4-FFF2-40B4-BE49-F238E27FC236}">
                <a16:creationId xmlns:a16="http://schemas.microsoft.com/office/drawing/2014/main" id="{7DFDC683-B825-4228-9D7F-B703C7316B14}"/>
              </a:ext>
            </a:extLst>
          </p:cNvPr>
          <p:cNvPicPr>
            <a:picLocks noChangeAspect="1"/>
          </p:cNvPicPr>
          <p:nvPr/>
        </p:nvPicPr>
        <p:blipFill>
          <a:blip r:embed="rId3"/>
          <a:stretch>
            <a:fillRect/>
          </a:stretch>
        </p:blipFill>
        <p:spPr>
          <a:xfrm>
            <a:off x="1377755" y="736238"/>
            <a:ext cx="6185095" cy="4140692"/>
          </a:xfrm>
          <a:prstGeom prst="rect">
            <a:avLst/>
          </a:prstGeom>
        </p:spPr>
      </p:pic>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ma14="http://schemas.microsoft.com/office/mac/drawingml/2011/main" xmlns="" val="0"/>
            </a:ext>
          </a:extLst>
        </p:spPr>
        <p:txBody>
          <a:bodyPr/>
          <a:lstStyle>
            <a:lvl1pPr>
              <a:defRPr sz="600">
                <a:solidFill>
                  <a:srgbClr val="D9D9D9"/>
                </a:solidFill>
              </a:defRPr>
            </a:lvl1pPr>
          </a:lstStyle>
          <a:p>
            <a:fld id="{F7021451-1387-4CA6-816F-3879F97B5CBC}" type="slidenum">
              <a:rPr lang="en-US"/>
              <a:t>8</a:t>
            </a:fld>
            <a:endParaRPr lang="en-US" dirty="0"/>
          </a:p>
        </p:txBody>
      </p:sp>
    </p:spTree>
    <p:extLst>
      <p:ext uri="{BB962C8B-B14F-4D97-AF65-F5344CB8AC3E}">
        <p14:creationId xmlns:p14="http://schemas.microsoft.com/office/powerpoint/2010/main" val="39579499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Object1"/>
          <p:cNvSpPr>
            <a:spLocks noGrp="1"/>
          </p:cNvSpPr>
          <p:nvPr>
            <p:ph type="body" idx="101" hasCustomPrompt="1"/>
          </p:nvPr>
        </p:nvSpPr>
        <p:spPr>
          <a:xfrm>
            <a:off x="0" y="0"/>
            <a:ext cx="9144000" cy="274320"/>
          </a:xfrm>
          <a:prstGeom prst="rect">
            <a:avLst/>
          </a:prstGeom>
          <a:noFill/>
          <a:ln/>
        </p:spPr>
        <p:txBody>
          <a:bodyPr wrap="square" rtlCol="0"/>
          <a:lstStyle/>
          <a:p>
            <a:pPr marL="0" indent="0">
              <a:buNone/>
            </a:pPr>
            <a:r>
              <a:rPr lang="en-US" dirty="0"/>
              <a:t>Secure Cisco IOS Image and Configuration Files</a:t>
            </a:r>
          </a:p>
        </p:txBody>
      </p:sp>
      <p:sp>
        <p:nvSpPr>
          <p:cNvPr id="3" name="Object2"/>
          <p:cNvSpPr>
            <a:spLocks noGrp="1"/>
          </p:cNvSpPr>
          <p:nvPr>
            <p:ph type="body" idx="100" hasCustomPrompt="1"/>
          </p:nvPr>
        </p:nvSpPr>
        <p:spPr>
          <a:xfrm>
            <a:off x="0" y="274320"/>
            <a:ext cx="9144000" cy="914400"/>
          </a:xfrm>
          <a:prstGeom prst="rect">
            <a:avLst/>
          </a:prstGeom>
          <a:noFill/>
          <a:ln/>
        </p:spPr>
        <p:txBody>
          <a:bodyPr wrap="square" rtlCol="0"/>
          <a:lstStyle/>
          <a:p>
            <a:pPr marL="0" indent="0">
              <a:buNone/>
            </a:pPr>
            <a:r>
              <a:rPr lang="en-US" dirty="0"/>
              <a:t>Configuring Secure Copy</a:t>
            </a:r>
          </a:p>
        </p:txBody>
      </p:sp>
      <p:sp>
        <p:nvSpPr>
          <p:cNvPr id="5" name="Object4"/>
          <p:cNvSpPr/>
          <p:nvPr/>
        </p:nvSpPr>
        <p:spPr>
          <a:xfrm>
            <a:off x="0" y="635000"/>
            <a:ext cx="9359900" cy="2571750"/>
          </a:xfrm>
          <a:prstGeom prst="rect">
            <a:avLst/>
          </a:prstGeom>
          <a:noFill/>
          <a:ln/>
        </p:spPr>
        <p:txBody>
          <a:bodyPr wrap="square" rtlCol="0" anchor="t"/>
          <a:lstStyle/>
          <a:p>
            <a:r>
              <a:rPr lang="en-US" sz="1400" dirty="0">
                <a:latin typeface="Arial" panose="020B0604020202020204" pitchFamily="34" charset="0"/>
                <a:cs typeface="Arial" panose="020B0604020202020204" pitchFamily="34" charset="0"/>
              </a:rPr>
              <a:t>The Secure Copy Protocol (SCP) feature is used to remotely copy IOS and configuration files. SCP provides a secure and authenticated method for copying router configuration or router image files to a remote location. SRC relies on SCP relies on SSH to secure communication and AAA to provide authentication and authorization.</a:t>
            </a:r>
          </a:p>
          <a:p>
            <a:endParaRPr lang="en-US" sz="1400" dirty="0">
              <a:latin typeface="Arial" panose="020B0604020202020204" pitchFamily="34" charset="0"/>
              <a:cs typeface="Arial" panose="020B0604020202020204" pitchFamily="34" charset="0"/>
            </a:endParaRPr>
          </a:p>
          <a:p>
            <a:r>
              <a:rPr lang="en-US" sz="1400" dirty="0">
                <a:latin typeface="Arial" panose="020B0604020202020204" pitchFamily="34" charset="0"/>
                <a:cs typeface="Arial" panose="020B0604020202020204" pitchFamily="34" charset="0"/>
              </a:rPr>
              <a:t>Configure the router for server-side SCP with local AAA:</a:t>
            </a:r>
          </a:p>
          <a:p>
            <a:endParaRPr lang="en-US" sz="1400" dirty="0">
              <a:latin typeface="Arial" panose="020B0604020202020204" pitchFamily="34" charset="0"/>
              <a:cs typeface="Arial" panose="020B0604020202020204" pitchFamily="34" charset="0"/>
            </a:endParaRPr>
          </a:p>
          <a:p>
            <a:r>
              <a:rPr lang="en-US" sz="1350" b="1" dirty="0">
                <a:latin typeface="Arial" panose="020B0604020202020204" pitchFamily="34" charset="0"/>
                <a:cs typeface="Arial" panose="020B0604020202020204" pitchFamily="34" charset="0"/>
              </a:rPr>
              <a:t>Step 1</a:t>
            </a:r>
            <a:r>
              <a:rPr lang="en-US" sz="1350" dirty="0">
                <a:latin typeface="Arial" panose="020B0604020202020204" pitchFamily="34" charset="0"/>
                <a:cs typeface="Arial" panose="020B0604020202020204" pitchFamily="34" charset="0"/>
              </a:rPr>
              <a:t>. Configure SSH, if not already configured.</a:t>
            </a:r>
          </a:p>
          <a:p>
            <a:endParaRPr lang="en-US" sz="1350" dirty="0">
              <a:latin typeface="Arial" panose="020B0604020202020204" pitchFamily="34" charset="0"/>
              <a:cs typeface="Arial" panose="020B0604020202020204" pitchFamily="34" charset="0"/>
            </a:endParaRPr>
          </a:p>
          <a:p>
            <a:r>
              <a:rPr lang="en-US" sz="1350" b="1" dirty="0">
                <a:latin typeface="Arial" panose="020B0604020202020204" pitchFamily="34" charset="0"/>
                <a:cs typeface="Arial" panose="020B0604020202020204" pitchFamily="34" charset="0"/>
              </a:rPr>
              <a:t>Step 2</a:t>
            </a:r>
            <a:r>
              <a:rPr lang="en-US" sz="1350" dirty="0">
                <a:latin typeface="Arial" panose="020B0604020202020204" pitchFamily="34" charset="0"/>
                <a:cs typeface="Arial" panose="020B0604020202020204" pitchFamily="34" charset="0"/>
              </a:rPr>
              <a:t>. For local authentication, configure at least one local database user with privilege level 15.</a:t>
            </a:r>
          </a:p>
          <a:p>
            <a:endParaRPr lang="en-US" sz="1350" dirty="0">
              <a:latin typeface="Arial" panose="020B0604020202020204" pitchFamily="34" charset="0"/>
              <a:cs typeface="Arial" panose="020B0604020202020204" pitchFamily="34" charset="0"/>
            </a:endParaRPr>
          </a:p>
          <a:p>
            <a:r>
              <a:rPr lang="en-US" sz="1350" b="1" dirty="0">
                <a:latin typeface="Arial" panose="020B0604020202020204" pitchFamily="34" charset="0"/>
                <a:cs typeface="Arial" panose="020B0604020202020204" pitchFamily="34" charset="0"/>
              </a:rPr>
              <a:t>Step 3</a:t>
            </a:r>
            <a:r>
              <a:rPr lang="en-US" sz="1350" dirty="0">
                <a:latin typeface="Arial" panose="020B0604020202020204" pitchFamily="34" charset="0"/>
                <a:cs typeface="Arial" panose="020B0604020202020204" pitchFamily="34" charset="0"/>
              </a:rPr>
              <a:t>. Enable AAA with the </a:t>
            </a:r>
            <a:r>
              <a:rPr lang="en-US" sz="1350" b="1" dirty="0">
                <a:latin typeface="Arial" panose="020B0604020202020204" pitchFamily="34" charset="0"/>
                <a:cs typeface="Arial" panose="020B0604020202020204" pitchFamily="34" charset="0"/>
              </a:rPr>
              <a:t>aaa new-model</a:t>
            </a:r>
            <a:r>
              <a:rPr lang="en-US" sz="1350" dirty="0">
                <a:latin typeface="Arial" panose="020B0604020202020204" pitchFamily="34" charset="0"/>
                <a:cs typeface="Arial" panose="020B0604020202020204" pitchFamily="34" charset="0"/>
              </a:rPr>
              <a:t> global configuration mode command.</a:t>
            </a:r>
          </a:p>
          <a:p>
            <a:endParaRPr lang="en-US" sz="1350" dirty="0">
              <a:latin typeface="Arial" panose="020B0604020202020204" pitchFamily="34" charset="0"/>
              <a:cs typeface="Arial" panose="020B0604020202020204" pitchFamily="34" charset="0"/>
            </a:endParaRPr>
          </a:p>
          <a:p>
            <a:r>
              <a:rPr lang="en-US" sz="1350" b="1" dirty="0">
                <a:latin typeface="Arial" panose="020B0604020202020204" pitchFamily="34" charset="0"/>
                <a:cs typeface="Arial" panose="020B0604020202020204" pitchFamily="34" charset="0"/>
              </a:rPr>
              <a:t>Step 4</a:t>
            </a:r>
            <a:r>
              <a:rPr lang="en-US" sz="1350" dirty="0">
                <a:latin typeface="Arial" panose="020B0604020202020204" pitchFamily="34" charset="0"/>
                <a:cs typeface="Arial" panose="020B0604020202020204" pitchFamily="34" charset="0"/>
              </a:rPr>
              <a:t>. Use the </a:t>
            </a:r>
            <a:r>
              <a:rPr lang="en-US" sz="1350" b="1" dirty="0">
                <a:latin typeface="Arial" panose="020B0604020202020204" pitchFamily="34" charset="0"/>
                <a:cs typeface="Arial" panose="020B0604020202020204" pitchFamily="34" charset="0"/>
              </a:rPr>
              <a:t>aaa authentication login default local</a:t>
            </a:r>
            <a:r>
              <a:rPr lang="en-US" sz="1350" dirty="0">
                <a:latin typeface="Arial" panose="020B0604020202020204" pitchFamily="34" charset="0"/>
                <a:cs typeface="Arial" panose="020B0604020202020204" pitchFamily="34" charset="0"/>
              </a:rPr>
              <a:t> command to specify that the local database be used for authentication.</a:t>
            </a:r>
          </a:p>
          <a:p>
            <a:endParaRPr lang="en-US" sz="1350" dirty="0">
              <a:latin typeface="Arial" panose="020B0604020202020204" pitchFamily="34" charset="0"/>
              <a:cs typeface="Arial" panose="020B0604020202020204" pitchFamily="34" charset="0"/>
            </a:endParaRPr>
          </a:p>
          <a:p>
            <a:r>
              <a:rPr lang="en-US" sz="1350" b="1" dirty="0">
                <a:latin typeface="Arial" panose="020B0604020202020204" pitchFamily="34" charset="0"/>
                <a:cs typeface="Arial" panose="020B0604020202020204" pitchFamily="34" charset="0"/>
              </a:rPr>
              <a:t>Step 5</a:t>
            </a:r>
            <a:r>
              <a:rPr lang="en-US" sz="1350" dirty="0">
                <a:latin typeface="Arial" panose="020B0604020202020204" pitchFamily="34" charset="0"/>
                <a:cs typeface="Arial" panose="020B0604020202020204" pitchFamily="34" charset="0"/>
              </a:rPr>
              <a:t>. Use the </a:t>
            </a:r>
            <a:r>
              <a:rPr lang="en-US" sz="1350" b="1" dirty="0">
                <a:latin typeface="Arial" panose="020B0604020202020204" pitchFamily="34" charset="0"/>
                <a:cs typeface="Arial" panose="020B0604020202020204" pitchFamily="34" charset="0"/>
              </a:rPr>
              <a:t>aaa authorization exec default local</a:t>
            </a:r>
            <a:r>
              <a:rPr lang="en-US" sz="1350" dirty="0">
                <a:latin typeface="Arial" panose="020B0604020202020204" pitchFamily="34" charset="0"/>
                <a:cs typeface="Arial" panose="020B0604020202020204" pitchFamily="34" charset="0"/>
              </a:rPr>
              <a:t> command to configure command authorization. In this example, all local users will have access to EXEC commands.</a:t>
            </a:r>
          </a:p>
          <a:p>
            <a:endParaRPr lang="en-US" sz="1350" dirty="0">
              <a:latin typeface="Arial" panose="020B0604020202020204" pitchFamily="34" charset="0"/>
              <a:cs typeface="Arial" panose="020B0604020202020204" pitchFamily="34" charset="0"/>
            </a:endParaRPr>
          </a:p>
          <a:p>
            <a:r>
              <a:rPr lang="en-US" sz="1350" b="1" dirty="0">
                <a:latin typeface="Arial" panose="020B0604020202020204" pitchFamily="34" charset="0"/>
                <a:cs typeface="Arial" panose="020B0604020202020204" pitchFamily="34" charset="0"/>
              </a:rPr>
              <a:t>Step 6</a:t>
            </a:r>
            <a:r>
              <a:rPr lang="en-US" sz="1350" dirty="0">
                <a:latin typeface="Arial" panose="020B0604020202020204" pitchFamily="34" charset="0"/>
                <a:cs typeface="Arial" panose="020B0604020202020204" pitchFamily="34" charset="0"/>
              </a:rPr>
              <a:t>. Enable SCP server-side functionality with the </a:t>
            </a:r>
            <a:r>
              <a:rPr lang="en-US" sz="1350" b="1" dirty="0">
                <a:latin typeface="Arial" panose="020B0604020202020204" pitchFamily="34" charset="0"/>
                <a:cs typeface="Arial" panose="020B0604020202020204" pitchFamily="34" charset="0"/>
              </a:rPr>
              <a:t>ip scp server enable</a:t>
            </a:r>
            <a:r>
              <a:rPr lang="en-US" sz="1350" dirty="0">
                <a:latin typeface="Arial" panose="020B0604020202020204" pitchFamily="34" charset="0"/>
                <a:cs typeface="Arial" panose="020B0604020202020204" pitchFamily="34" charset="0"/>
              </a:rPr>
              <a:t> command.</a:t>
            </a:r>
          </a:p>
          <a:p>
            <a:endParaRPr lang="en-US" sz="1400" dirty="0"/>
          </a:p>
        </p:txBody>
      </p:sp>
      <p:sp>
        <p:nvSpPr>
          <p:cNvPr id="25" name="Slide Number Placeholder 24"/>
          <p:cNvSpPr>
            <a:spLocks noGrp="1"/>
          </p:cNvSpPr>
          <p:nvPr>
            <p:ph type="sldNum" sz="quarter" idx="4294967295"/>
          </p:nvPr>
        </p:nvSpPr>
        <p:spPr>
          <a:xfrm>
            <a:off x="8686800" y="4629150"/>
            <a:ext cx="457200" cy="228600"/>
          </a:xfrm>
          <a:prstGeom prst="rect">
            <a:avLst/>
          </a:prstGeom>
          <a:extLst>
            <a:ext uri="{C572A759-6A51-4108-AA02-DFA0A04FC94B}">
              <ma14:wrappingTextBoxFlag xmlns="" xmlns:ma14="http://schemas.microsoft.com/office/mac/drawingml/2011/main" val="0"/>
            </a:ext>
          </a:extLst>
        </p:spPr>
        <p:txBody>
          <a:bodyPr/>
          <a:lstStyle>
            <a:lvl1pPr>
              <a:defRPr sz="600">
                <a:solidFill>
                  <a:srgbClr val="D9D9D9"/>
                </a:solidFill>
              </a:defRPr>
            </a:lvl1pPr>
          </a:lstStyle>
          <a:p>
            <a:fld id="{F7021451-1387-4CA6-816F-3879F97B5CBC}" type="slidenum">
              <a:rPr lang="en-US"/>
              <a:t>9</a:t>
            </a:fld>
            <a:endParaRPr lang="en-US" dirty="0"/>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Default Theme">
  <a:themeElements>
    <a:clrScheme name="Custom 6">
      <a:dk1>
        <a:srgbClr val="58585B"/>
      </a:dk1>
      <a:lt1>
        <a:srgbClr val="FFFFFF"/>
      </a:lt1>
      <a:dk2>
        <a:srgbClr val="58585B"/>
      </a:dk2>
      <a:lt2>
        <a:srgbClr val="81C569"/>
      </a:lt2>
      <a:accent1>
        <a:srgbClr val="004C69"/>
      </a:accent1>
      <a:accent2>
        <a:srgbClr val="9E0B0F"/>
      </a:accent2>
      <a:accent3>
        <a:srgbClr val="FFFFFF"/>
      </a:accent3>
      <a:accent4>
        <a:srgbClr val="367187"/>
      </a:accent4>
      <a:accent5>
        <a:srgbClr val="38C6F4"/>
      </a:accent5>
      <a:accent6>
        <a:srgbClr val="FBAB18"/>
      </a:accent6>
      <a:hlink>
        <a:srgbClr val="38C6F4"/>
      </a:hlink>
      <a:folHlink>
        <a:srgbClr val="81C569"/>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6A4D7"/>
        </a:solidFill>
        <a:ln>
          <a:noFill/>
        </a:ln>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ITE7_Chp1_Example-1" id="{4A20ED44-3835-F149-9AE4-C332C230E09E}" vid="{AFB5BC48-58F8-AD45-912F-AE2AD65EB694}"/>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11425</TotalTime>
  <Words>7380</Words>
  <Application>Microsoft Office PowerPoint</Application>
  <PresentationFormat>On-screen Show (16:9)</PresentationFormat>
  <Paragraphs>807</Paragraphs>
  <Slides>71</Slides>
  <Notes>70</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71</vt:i4>
      </vt:variant>
    </vt:vector>
  </HeadingPairs>
  <TitlesOfParts>
    <vt:vector size="80" baseType="lpstr">
      <vt:lpstr>ＭＳ Ｐゴシック</vt:lpstr>
      <vt:lpstr>Arial</vt:lpstr>
      <vt:lpstr>Calibri</vt:lpstr>
      <vt:lpstr>CiscoSans</vt:lpstr>
      <vt:lpstr>CiscoSans ExtraLight</vt:lpstr>
      <vt:lpstr>CiscoSans Thin</vt:lpstr>
      <vt:lpstr>Wingdings</vt:lpstr>
      <vt:lpstr>Office Theme</vt:lpstr>
      <vt:lpstr>Default Theme</vt:lpstr>
      <vt:lpstr>PowerPoint Presentation</vt:lpstr>
      <vt:lpstr>Module Objectives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Dragi Klimovski</cp:lastModifiedBy>
  <cp:revision>75</cp:revision>
  <dcterms:created xsi:type="dcterms:W3CDTF">2020-12-08T18:27:11Z</dcterms:created>
  <dcterms:modified xsi:type="dcterms:W3CDTF">2022-07-08T04:02:26Z</dcterms:modified>
</cp:coreProperties>
</file>